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Inter Bold" charset="1" panose="020B0802030000000004"/>
      <p:regular r:id="rId20"/>
    </p:embeddedFont>
    <p:embeddedFont>
      <p:font typeface="Inter" charset="1" panose="020B0502030000000004"/>
      <p:regular r:id="rId21"/>
    </p:embeddedFont>
    <p:embeddedFont>
      <p:font typeface="Inter Italics" charset="1" panose="020B0502030000000004"/>
      <p:regular r:id="rId22"/>
    </p:embeddedFont>
    <p:embeddedFont>
      <p:font typeface="Bangers" charset="1" panose="00000500000000000000"/>
      <p:regular r:id="rId23"/>
    </p:embeddedFont>
    <p:embeddedFont>
      <p:font typeface="Open Sans" charset="1" panose="00000000000000000000"/>
      <p:regular r:id="rId24"/>
    </p:embeddedFont>
    <p:embeddedFont>
      <p:font typeface="Open Sans Bold" charset="1" panose="00000000000000000000"/>
      <p:regular r:id="rId25"/>
    </p:embeddedFont>
    <p:embeddedFont>
      <p:font typeface="Glacial Indifference" charset="1" panose="0000000000000000000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 Id="rId5" Target="https://github.com/parkuskus/Tubes-Berkom/blob/main/Source%20Code/Python%20Tubes.py" TargetMode="External" Type="http://schemas.openxmlformats.org/officeDocument/2006/relationships/hyperlink"/></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6.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 Id="rId6"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jpeg" Type="http://schemas.openxmlformats.org/officeDocument/2006/relationships/image"/><Relationship Id="rId4" Target="../media/image3.jpeg" Type="http://schemas.openxmlformats.org/officeDocument/2006/relationships/image"/><Relationship Id="rId5" Target="../media/image4.jpeg" Type="http://schemas.openxmlformats.org/officeDocument/2006/relationships/image"/><Relationship Id="rId6" Target="../media/image5.jpeg" Type="http://schemas.openxmlformats.org/officeDocument/2006/relationships/image"/><Relationship Id="rId7"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7.jpe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11111"/>
        </a:solidFill>
      </p:bgPr>
    </p:bg>
    <p:spTree>
      <p:nvGrpSpPr>
        <p:cNvPr id="1" name=""/>
        <p:cNvGrpSpPr/>
        <p:nvPr/>
      </p:nvGrpSpPr>
      <p:grpSpPr>
        <a:xfrm>
          <a:off x="0" y="0"/>
          <a:ext cx="0" cy="0"/>
          <a:chOff x="0" y="0"/>
          <a:chExt cx="0" cy="0"/>
        </a:xfrm>
      </p:grpSpPr>
      <p:sp>
        <p:nvSpPr>
          <p:cNvPr name="Freeform 2" id="2"/>
          <p:cNvSpPr/>
          <p:nvPr/>
        </p:nvSpPr>
        <p:spPr>
          <a:xfrm flipH="false" flipV="false" rot="3939688">
            <a:off x="-9062748" y="1901295"/>
            <a:ext cx="14605849" cy="12031568"/>
          </a:xfrm>
          <a:custGeom>
            <a:avLst/>
            <a:gdLst/>
            <a:ahLst/>
            <a:cxnLst/>
            <a:rect r="r" b="b" t="t" l="l"/>
            <a:pathLst>
              <a:path h="12031568" w="14605849">
                <a:moveTo>
                  <a:pt x="0" y="0"/>
                </a:moveTo>
                <a:lnTo>
                  <a:pt x="14605849" y="0"/>
                </a:lnTo>
                <a:lnTo>
                  <a:pt x="14605849" y="12031569"/>
                </a:lnTo>
                <a:lnTo>
                  <a:pt x="0" y="12031569"/>
                </a:lnTo>
                <a:lnTo>
                  <a:pt x="0" y="0"/>
                </a:lnTo>
                <a:close/>
              </a:path>
            </a:pathLst>
          </a:custGeom>
          <a:blipFill>
            <a:blip r:embed="rId2">
              <a:alphaModFix amt="50000"/>
            </a:blip>
            <a:stretch>
              <a:fillRect l="0" t="0" r="0" b="0"/>
            </a:stretch>
          </a:blipFill>
        </p:spPr>
      </p:sp>
      <p:sp>
        <p:nvSpPr>
          <p:cNvPr name="Freeform 3" id="3"/>
          <p:cNvSpPr/>
          <p:nvPr/>
        </p:nvSpPr>
        <p:spPr>
          <a:xfrm flipH="false" flipV="false" rot="4961501">
            <a:off x="12873500" y="-2420418"/>
            <a:ext cx="12162710" cy="10019032"/>
          </a:xfrm>
          <a:custGeom>
            <a:avLst/>
            <a:gdLst/>
            <a:ahLst/>
            <a:cxnLst/>
            <a:rect r="r" b="b" t="t" l="l"/>
            <a:pathLst>
              <a:path h="10019032" w="12162710">
                <a:moveTo>
                  <a:pt x="0" y="0"/>
                </a:moveTo>
                <a:lnTo>
                  <a:pt x="12162710" y="0"/>
                </a:lnTo>
                <a:lnTo>
                  <a:pt x="12162710" y="10019032"/>
                </a:lnTo>
                <a:lnTo>
                  <a:pt x="0" y="10019032"/>
                </a:lnTo>
                <a:lnTo>
                  <a:pt x="0" y="0"/>
                </a:lnTo>
                <a:close/>
              </a:path>
            </a:pathLst>
          </a:custGeom>
          <a:blipFill>
            <a:blip r:embed="rId2">
              <a:alphaModFix amt="50000"/>
            </a:blip>
            <a:stretch>
              <a:fillRect l="0" t="0" r="0" b="0"/>
            </a:stretch>
          </a:blipFill>
        </p:spPr>
      </p:sp>
      <p:grpSp>
        <p:nvGrpSpPr>
          <p:cNvPr name="Group 4" id="4"/>
          <p:cNvGrpSpPr/>
          <p:nvPr/>
        </p:nvGrpSpPr>
        <p:grpSpPr>
          <a:xfrm rot="0">
            <a:off x="2440954" y="2678095"/>
            <a:ext cx="13406091" cy="2491639"/>
            <a:chOff x="0" y="0"/>
            <a:chExt cx="2532752" cy="470734"/>
          </a:xfrm>
        </p:grpSpPr>
        <p:sp>
          <p:nvSpPr>
            <p:cNvPr name="Freeform 5" id="5"/>
            <p:cNvSpPr/>
            <p:nvPr/>
          </p:nvSpPr>
          <p:spPr>
            <a:xfrm flipH="false" flipV="false" rot="0">
              <a:off x="0" y="0"/>
              <a:ext cx="2532752" cy="470734"/>
            </a:xfrm>
            <a:custGeom>
              <a:avLst/>
              <a:gdLst/>
              <a:ahLst/>
              <a:cxnLst/>
              <a:rect r="r" b="b" t="t" l="l"/>
              <a:pathLst>
                <a:path h="470734" w="2532752">
                  <a:moveTo>
                    <a:pt x="57749" y="0"/>
                  </a:moveTo>
                  <a:lnTo>
                    <a:pt x="2475003" y="0"/>
                  </a:lnTo>
                  <a:cubicBezTo>
                    <a:pt x="2506897" y="0"/>
                    <a:pt x="2532752" y="25855"/>
                    <a:pt x="2532752" y="57749"/>
                  </a:cubicBezTo>
                  <a:lnTo>
                    <a:pt x="2532752" y="412985"/>
                  </a:lnTo>
                  <a:cubicBezTo>
                    <a:pt x="2532752" y="444879"/>
                    <a:pt x="2506897" y="470734"/>
                    <a:pt x="2475003" y="470734"/>
                  </a:cubicBezTo>
                  <a:lnTo>
                    <a:pt x="57749" y="470734"/>
                  </a:lnTo>
                  <a:cubicBezTo>
                    <a:pt x="25855" y="470734"/>
                    <a:pt x="0" y="444879"/>
                    <a:pt x="0" y="412985"/>
                  </a:cubicBezTo>
                  <a:lnTo>
                    <a:pt x="0" y="57749"/>
                  </a:lnTo>
                  <a:cubicBezTo>
                    <a:pt x="0" y="25855"/>
                    <a:pt x="25855" y="0"/>
                    <a:pt x="57749" y="0"/>
                  </a:cubicBezTo>
                  <a:close/>
                </a:path>
              </a:pathLst>
            </a:custGeom>
            <a:solidFill>
              <a:srgbClr val="000000">
                <a:alpha val="0"/>
              </a:srgbClr>
            </a:solidFill>
            <a:ln w="95250" cap="rnd">
              <a:solidFill>
                <a:srgbClr val="EFEEDC"/>
              </a:solidFill>
              <a:prstDash val="solid"/>
              <a:round/>
            </a:ln>
          </p:spPr>
        </p:sp>
        <p:sp>
          <p:nvSpPr>
            <p:cNvPr name="TextBox 6" id="6"/>
            <p:cNvSpPr txBox="true"/>
            <p:nvPr/>
          </p:nvSpPr>
          <p:spPr>
            <a:xfrm>
              <a:off x="0" y="-38100"/>
              <a:ext cx="2532752" cy="508834"/>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1620638" y="3380119"/>
            <a:ext cx="15046723" cy="1401915"/>
          </a:xfrm>
          <a:prstGeom prst="rect">
            <a:avLst/>
          </a:prstGeom>
        </p:spPr>
        <p:txBody>
          <a:bodyPr anchor="t" rtlCol="false" tIns="0" lIns="0" bIns="0" rIns="0">
            <a:spAutoFit/>
          </a:bodyPr>
          <a:lstStyle/>
          <a:p>
            <a:pPr algn="ctr">
              <a:lnSpc>
                <a:spcPts val="10166"/>
              </a:lnSpc>
            </a:pPr>
            <a:r>
              <a:rPr lang="en-US" b="true" sz="11295" spc="-576">
                <a:solidFill>
                  <a:srgbClr val="EFEEDC"/>
                </a:solidFill>
                <a:latin typeface="Inter Bold"/>
                <a:ea typeface="Inter Bold"/>
                <a:cs typeface="Inter Bold"/>
                <a:sym typeface="Inter Bold"/>
              </a:rPr>
              <a:t>PROGRESS REPORT</a:t>
            </a:r>
          </a:p>
        </p:txBody>
      </p:sp>
      <p:sp>
        <p:nvSpPr>
          <p:cNvPr name="TextBox 8" id="8"/>
          <p:cNvSpPr txBox="true"/>
          <p:nvPr/>
        </p:nvSpPr>
        <p:spPr>
          <a:xfrm rot="0">
            <a:off x="5075563" y="6230793"/>
            <a:ext cx="8136874" cy="409575"/>
          </a:xfrm>
          <a:prstGeom prst="rect">
            <a:avLst/>
          </a:prstGeom>
        </p:spPr>
        <p:txBody>
          <a:bodyPr anchor="t" rtlCol="false" tIns="0" lIns="0" bIns="0" rIns="0">
            <a:spAutoFit/>
          </a:bodyPr>
          <a:lstStyle/>
          <a:p>
            <a:pPr algn="ctr" marL="0" indent="0" lvl="0">
              <a:lnSpc>
                <a:spcPts val="3000"/>
              </a:lnSpc>
              <a:spcBef>
                <a:spcPct val="0"/>
              </a:spcBef>
            </a:pPr>
            <a:r>
              <a:rPr lang="en-US" sz="3000">
                <a:solidFill>
                  <a:srgbClr val="EFEEDC"/>
                </a:solidFill>
                <a:latin typeface="Inter"/>
                <a:ea typeface="Inter"/>
                <a:cs typeface="Inter"/>
                <a:sym typeface="Inter"/>
              </a:rPr>
              <a:t>FOR WI1102 COMPUTATIONAL THINKING</a:t>
            </a:r>
          </a:p>
        </p:txBody>
      </p:sp>
      <p:sp>
        <p:nvSpPr>
          <p:cNvPr name="TextBox 9" id="9"/>
          <p:cNvSpPr txBox="true"/>
          <p:nvPr/>
        </p:nvSpPr>
        <p:spPr>
          <a:xfrm rot="0">
            <a:off x="6146905" y="6678468"/>
            <a:ext cx="5994189" cy="339726"/>
          </a:xfrm>
          <a:prstGeom prst="rect">
            <a:avLst/>
          </a:prstGeom>
        </p:spPr>
        <p:txBody>
          <a:bodyPr anchor="t" rtlCol="false" tIns="0" lIns="0" bIns="0" rIns="0">
            <a:spAutoFit/>
          </a:bodyPr>
          <a:lstStyle/>
          <a:p>
            <a:pPr algn="ctr" marL="0" indent="0" lvl="0">
              <a:lnSpc>
                <a:spcPts val="2500"/>
              </a:lnSpc>
              <a:spcBef>
                <a:spcPct val="0"/>
              </a:spcBef>
            </a:pPr>
            <a:r>
              <a:rPr lang="en-US" sz="2500" strike="noStrike" u="none">
                <a:solidFill>
                  <a:srgbClr val="EFEEDC"/>
                </a:solidFill>
                <a:latin typeface="Inter"/>
                <a:ea typeface="Inter"/>
                <a:cs typeface="Inter"/>
                <a:sym typeface="Inter"/>
              </a:rPr>
              <a:t>PRESENTED BY KELOMPOK 09</a:t>
            </a:r>
          </a:p>
        </p:txBody>
      </p:sp>
      <p:sp>
        <p:nvSpPr>
          <p:cNvPr name="TextBox 10" id="10"/>
          <p:cNvSpPr txBox="true"/>
          <p:nvPr/>
        </p:nvSpPr>
        <p:spPr>
          <a:xfrm rot="0">
            <a:off x="6981647" y="7046769"/>
            <a:ext cx="4324707" cy="269876"/>
          </a:xfrm>
          <a:prstGeom prst="rect">
            <a:avLst/>
          </a:prstGeom>
        </p:spPr>
        <p:txBody>
          <a:bodyPr anchor="t" rtlCol="false" tIns="0" lIns="0" bIns="0" rIns="0">
            <a:spAutoFit/>
          </a:bodyPr>
          <a:lstStyle/>
          <a:p>
            <a:pPr algn="ctr">
              <a:lnSpc>
                <a:spcPts val="2000"/>
              </a:lnSpc>
            </a:pPr>
            <a:r>
              <a:rPr lang="en-US" sz="2000">
                <a:solidFill>
                  <a:srgbClr val="EFEEDC"/>
                </a:solidFill>
                <a:latin typeface="Inter"/>
                <a:ea typeface="Inter"/>
                <a:cs typeface="Inter"/>
                <a:sym typeface="Inter"/>
              </a:rPr>
              <a:t>2024</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FEEDC"/>
        </a:solidFill>
      </p:bgPr>
    </p:bg>
    <p:spTree>
      <p:nvGrpSpPr>
        <p:cNvPr id="1" name=""/>
        <p:cNvGrpSpPr/>
        <p:nvPr/>
      </p:nvGrpSpPr>
      <p:grpSpPr>
        <a:xfrm>
          <a:off x="0" y="0"/>
          <a:ext cx="0" cy="0"/>
          <a:chOff x="0" y="0"/>
          <a:chExt cx="0" cy="0"/>
        </a:xfrm>
      </p:grpSpPr>
      <p:sp>
        <p:nvSpPr>
          <p:cNvPr name="Freeform 2" id="2"/>
          <p:cNvSpPr/>
          <p:nvPr/>
        </p:nvSpPr>
        <p:spPr>
          <a:xfrm flipH="false" flipV="false" rot="-3425806">
            <a:off x="-5755705" y="-6107644"/>
            <a:ext cx="12162710" cy="10019032"/>
          </a:xfrm>
          <a:custGeom>
            <a:avLst/>
            <a:gdLst/>
            <a:ahLst/>
            <a:cxnLst/>
            <a:rect r="r" b="b" t="t" l="l"/>
            <a:pathLst>
              <a:path h="10019032" w="12162710">
                <a:moveTo>
                  <a:pt x="0" y="0"/>
                </a:moveTo>
                <a:lnTo>
                  <a:pt x="12162710" y="0"/>
                </a:lnTo>
                <a:lnTo>
                  <a:pt x="12162710" y="10019033"/>
                </a:lnTo>
                <a:lnTo>
                  <a:pt x="0" y="10019033"/>
                </a:lnTo>
                <a:lnTo>
                  <a:pt x="0" y="0"/>
                </a:lnTo>
                <a:close/>
              </a:path>
            </a:pathLst>
          </a:custGeom>
          <a:blipFill>
            <a:blip r:embed="rId2">
              <a:alphaModFix amt="50000"/>
            </a:blip>
            <a:stretch>
              <a:fillRect l="0" t="0" r="0" b="0"/>
            </a:stretch>
          </a:blipFill>
        </p:spPr>
      </p:sp>
      <p:sp>
        <p:nvSpPr>
          <p:cNvPr name="Freeform 3" id="3"/>
          <p:cNvSpPr/>
          <p:nvPr/>
        </p:nvSpPr>
        <p:spPr>
          <a:xfrm flipH="false" flipV="false" rot="-4447620">
            <a:off x="11613482" y="3682735"/>
            <a:ext cx="14605849" cy="12031568"/>
          </a:xfrm>
          <a:custGeom>
            <a:avLst/>
            <a:gdLst/>
            <a:ahLst/>
            <a:cxnLst/>
            <a:rect r="r" b="b" t="t" l="l"/>
            <a:pathLst>
              <a:path h="12031568" w="14605849">
                <a:moveTo>
                  <a:pt x="0" y="0"/>
                </a:moveTo>
                <a:lnTo>
                  <a:pt x="14605849" y="0"/>
                </a:lnTo>
                <a:lnTo>
                  <a:pt x="14605849" y="12031568"/>
                </a:lnTo>
                <a:lnTo>
                  <a:pt x="0" y="12031568"/>
                </a:lnTo>
                <a:lnTo>
                  <a:pt x="0" y="0"/>
                </a:lnTo>
                <a:close/>
              </a:path>
            </a:pathLst>
          </a:custGeom>
          <a:blipFill>
            <a:blip r:embed="rId2">
              <a:alphaModFix amt="50000"/>
            </a:blip>
            <a:stretch>
              <a:fillRect l="0" t="0" r="0" b="0"/>
            </a:stretch>
          </a:blipFill>
        </p:spPr>
      </p:sp>
      <p:sp>
        <p:nvSpPr>
          <p:cNvPr name="TextBox 4" id="4"/>
          <p:cNvSpPr txBox="true"/>
          <p:nvPr/>
        </p:nvSpPr>
        <p:spPr>
          <a:xfrm rot="0">
            <a:off x="5882869" y="4344526"/>
            <a:ext cx="6522261" cy="4071174"/>
          </a:xfrm>
          <a:prstGeom prst="rect">
            <a:avLst/>
          </a:prstGeom>
        </p:spPr>
        <p:txBody>
          <a:bodyPr anchor="t" rtlCol="false" tIns="0" lIns="0" bIns="0" rIns="0">
            <a:spAutoFit/>
          </a:bodyPr>
          <a:lstStyle/>
          <a:p>
            <a:pPr algn="ctr">
              <a:lnSpc>
                <a:spcPts val="6398"/>
              </a:lnSpc>
            </a:pPr>
            <a:r>
              <a:rPr lang="en-US" b="true" sz="7109" spc="-362">
                <a:solidFill>
                  <a:srgbClr val="111111"/>
                </a:solidFill>
                <a:latin typeface="Inter Bold"/>
                <a:ea typeface="Inter Bold"/>
                <a:cs typeface="Inter Bold"/>
                <a:sym typeface="Inter Bold"/>
              </a:rPr>
              <a:t>FLOWCHART</a:t>
            </a:r>
          </a:p>
          <a:p>
            <a:pPr algn="ctr">
              <a:lnSpc>
                <a:spcPts val="6398"/>
              </a:lnSpc>
            </a:pPr>
          </a:p>
          <a:p>
            <a:pPr algn="ctr">
              <a:lnSpc>
                <a:spcPts val="6398"/>
              </a:lnSpc>
            </a:pPr>
          </a:p>
          <a:p>
            <a:pPr algn="ctr">
              <a:lnSpc>
                <a:spcPts val="3240"/>
              </a:lnSpc>
            </a:pPr>
            <a:r>
              <a:rPr lang="en-US" sz="3600" spc="-183">
                <a:solidFill>
                  <a:srgbClr val="111111"/>
                </a:solidFill>
                <a:latin typeface="Inter"/>
                <a:ea typeface="Inter"/>
                <a:cs typeface="Inter"/>
                <a:sym typeface="Inter"/>
              </a:rPr>
              <a:t>METODOLOGI PEMBUATAN PROGRAM ATM DISAJIKAN DALAM BENTUK FLOWCHART SEBAGAI BERIKUT</a:t>
            </a:r>
          </a:p>
        </p:txBody>
      </p:sp>
      <p:grpSp>
        <p:nvGrpSpPr>
          <p:cNvPr name="Group 5" id="5"/>
          <p:cNvGrpSpPr/>
          <p:nvPr/>
        </p:nvGrpSpPr>
        <p:grpSpPr>
          <a:xfrm rot="0">
            <a:off x="3371411" y="3146468"/>
            <a:ext cx="11545179" cy="2893847"/>
            <a:chOff x="0" y="0"/>
            <a:chExt cx="2181179" cy="546721"/>
          </a:xfrm>
        </p:grpSpPr>
        <p:sp>
          <p:nvSpPr>
            <p:cNvPr name="Freeform 6" id="6"/>
            <p:cNvSpPr/>
            <p:nvPr/>
          </p:nvSpPr>
          <p:spPr>
            <a:xfrm flipH="false" flipV="false" rot="0">
              <a:off x="0" y="0"/>
              <a:ext cx="2181178" cy="546721"/>
            </a:xfrm>
            <a:custGeom>
              <a:avLst/>
              <a:gdLst/>
              <a:ahLst/>
              <a:cxnLst/>
              <a:rect r="r" b="b" t="t" l="l"/>
              <a:pathLst>
                <a:path h="546721" w="2181178">
                  <a:moveTo>
                    <a:pt x="67058" y="0"/>
                  </a:moveTo>
                  <a:lnTo>
                    <a:pt x="2114121" y="0"/>
                  </a:lnTo>
                  <a:cubicBezTo>
                    <a:pt x="2151156" y="0"/>
                    <a:pt x="2181178" y="30023"/>
                    <a:pt x="2181178" y="67058"/>
                  </a:cubicBezTo>
                  <a:lnTo>
                    <a:pt x="2181178" y="479664"/>
                  </a:lnTo>
                  <a:cubicBezTo>
                    <a:pt x="2181178" y="516699"/>
                    <a:pt x="2151156" y="546721"/>
                    <a:pt x="2114121" y="546721"/>
                  </a:cubicBezTo>
                  <a:lnTo>
                    <a:pt x="67058" y="546721"/>
                  </a:lnTo>
                  <a:cubicBezTo>
                    <a:pt x="30023" y="546721"/>
                    <a:pt x="0" y="516699"/>
                    <a:pt x="0" y="479664"/>
                  </a:cubicBezTo>
                  <a:lnTo>
                    <a:pt x="0" y="67058"/>
                  </a:lnTo>
                  <a:cubicBezTo>
                    <a:pt x="0" y="30023"/>
                    <a:pt x="30023" y="0"/>
                    <a:pt x="67058" y="0"/>
                  </a:cubicBezTo>
                  <a:close/>
                </a:path>
              </a:pathLst>
            </a:custGeom>
            <a:solidFill>
              <a:srgbClr val="000000">
                <a:alpha val="0"/>
              </a:srgbClr>
            </a:solidFill>
            <a:ln w="95250" cap="rnd">
              <a:solidFill>
                <a:srgbClr val="1A1A1A"/>
              </a:solidFill>
              <a:prstDash val="solid"/>
              <a:round/>
            </a:ln>
          </p:spPr>
        </p:sp>
        <p:sp>
          <p:nvSpPr>
            <p:cNvPr name="TextBox 7" id="7"/>
            <p:cNvSpPr txBox="true"/>
            <p:nvPr/>
          </p:nvSpPr>
          <p:spPr>
            <a:xfrm>
              <a:off x="0" y="-38100"/>
              <a:ext cx="2181179" cy="584821"/>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4209580" y="-104548"/>
            <a:ext cx="9868824" cy="10479411"/>
            <a:chOff x="0" y="0"/>
            <a:chExt cx="13158432" cy="13972548"/>
          </a:xfrm>
        </p:grpSpPr>
        <p:sp>
          <p:nvSpPr>
            <p:cNvPr name="Freeform 3" id="3"/>
            <p:cNvSpPr/>
            <p:nvPr/>
          </p:nvSpPr>
          <p:spPr>
            <a:xfrm flipH="false" flipV="false" rot="0">
              <a:off x="0" y="0"/>
              <a:ext cx="13158432" cy="13972548"/>
            </a:xfrm>
            <a:custGeom>
              <a:avLst/>
              <a:gdLst/>
              <a:ahLst/>
              <a:cxnLst/>
              <a:rect r="r" b="b" t="t" l="l"/>
              <a:pathLst>
                <a:path h="13972548" w="13158432">
                  <a:moveTo>
                    <a:pt x="0" y="0"/>
                  </a:moveTo>
                  <a:lnTo>
                    <a:pt x="13158432" y="0"/>
                  </a:lnTo>
                  <a:lnTo>
                    <a:pt x="13158432" y="13972548"/>
                  </a:lnTo>
                  <a:lnTo>
                    <a:pt x="0" y="1397254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815642" y="5637694"/>
              <a:ext cx="328076"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Informasi </a:t>
              </a:r>
            </a:p>
          </p:txBody>
        </p:sp>
        <p:sp>
          <p:nvSpPr>
            <p:cNvPr name="TextBox 5" id="5"/>
            <p:cNvSpPr txBox="true"/>
            <p:nvPr/>
          </p:nvSpPr>
          <p:spPr>
            <a:xfrm rot="0">
              <a:off x="879873" y="5730591"/>
              <a:ext cx="178977"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Saldo</a:t>
              </a:r>
            </a:p>
          </p:txBody>
        </p:sp>
        <p:sp>
          <p:nvSpPr>
            <p:cNvPr name="TextBox 6" id="6"/>
            <p:cNvSpPr txBox="true"/>
            <p:nvPr/>
          </p:nvSpPr>
          <p:spPr>
            <a:xfrm rot="0">
              <a:off x="802240" y="8670456"/>
              <a:ext cx="355403"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Tampilkan </a:t>
              </a:r>
            </a:p>
          </p:txBody>
        </p:sp>
        <p:sp>
          <p:nvSpPr>
            <p:cNvPr name="TextBox 7" id="7"/>
            <p:cNvSpPr txBox="true"/>
            <p:nvPr/>
          </p:nvSpPr>
          <p:spPr>
            <a:xfrm rot="0">
              <a:off x="879873" y="8763353"/>
              <a:ext cx="178977"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Saldo</a:t>
              </a:r>
            </a:p>
          </p:txBody>
        </p:sp>
        <p:sp>
          <p:nvSpPr>
            <p:cNvPr name="TextBox 8" id="8"/>
            <p:cNvSpPr txBox="true"/>
            <p:nvPr/>
          </p:nvSpPr>
          <p:spPr>
            <a:xfrm rot="0">
              <a:off x="1533537" y="7753283"/>
              <a:ext cx="320841" cy="84491"/>
            </a:xfrm>
            <a:prstGeom prst="rect">
              <a:avLst/>
            </a:prstGeom>
          </p:spPr>
          <p:txBody>
            <a:bodyPr anchor="t" rtlCol="false" tIns="0" lIns="0" bIns="0" rIns="0">
              <a:spAutoFit/>
            </a:bodyPr>
            <a:lstStyle/>
            <a:p>
              <a:pPr algn="l">
                <a:lnSpc>
                  <a:spcPts val="563"/>
                </a:lnSpc>
              </a:pPr>
              <a:r>
                <a:rPr lang="en-US" sz="402">
                  <a:solidFill>
                    <a:srgbClr val="1A1A1A"/>
                  </a:solidFill>
                  <a:latin typeface="Open Sans"/>
                  <a:ea typeface="Open Sans"/>
                  <a:cs typeface="Open Sans"/>
                  <a:sym typeface="Open Sans"/>
                </a:rPr>
                <a:t>Rp 50.000</a:t>
              </a:r>
            </a:p>
          </p:txBody>
        </p:sp>
        <p:sp>
          <p:nvSpPr>
            <p:cNvPr name="TextBox 9" id="9"/>
            <p:cNvSpPr txBox="true"/>
            <p:nvPr/>
          </p:nvSpPr>
          <p:spPr>
            <a:xfrm rot="0">
              <a:off x="2262534" y="7753283"/>
              <a:ext cx="360589" cy="84491"/>
            </a:xfrm>
            <a:prstGeom prst="rect">
              <a:avLst/>
            </a:prstGeom>
          </p:spPr>
          <p:txBody>
            <a:bodyPr anchor="t" rtlCol="false" tIns="0" lIns="0" bIns="0" rIns="0">
              <a:spAutoFit/>
            </a:bodyPr>
            <a:lstStyle/>
            <a:p>
              <a:pPr algn="l">
                <a:lnSpc>
                  <a:spcPts val="563"/>
                </a:lnSpc>
              </a:pPr>
              <a:r>
                <a:rPr lang="en-US" sz="402">
                  <a:solidFill>
                    <a:srgbClr val="1A1A1A"/>
                  </a:solidFill>
                  <a:latin typeface="Open Sans"/>
                  <a:ea typeface="Open Sans"/>
                  <a:cs typeface="Open Sans"/>
                  <a:sym typeface="Open Sans"/>
                </a:rPr>
                <a:t>Rp 200.000</a:t>
              </a:r>
            </a:p>
          </p:txBody>
        </p:sp>
        <p:sp>
          <p:nvSpPr>
            <p:cNvPr name="TextBox 10" id="10"/>
            <p:cNvSpPr txBox="true"/>
            <p:nvPr/>
          </p:nvSpPr>
          <p:spPr>
            <a:xfrm rot="0">
              <a:off x="3098478" y="8692369"/>
              <a:ext cx="200596"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Cetak </a:t>
              </a:r>
            </a:p>
          </p:txBody>
        </p:sp>
        <p:sp>
          <p:nvSpPr>
            <p:cNvPr name="TextBox 11" id="11"/>
            <p:cNvSpPr txBox="true"/>
            <p:nvPr/>
          </p:nvSpPr>
          <p:spPr>
            <a:xfrm rot="0">
              <a:off x="3056284" y="8785265"/>
              <a:ext cx="268612"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Receipt?</a:t>
              </a:r>
            </a:p>
          </p:txBody>
        </p:sp>
        <p:sp>
          <p:nvSpPr>
            <p:cNvPr name="TextBox 12" id="12"/>
            <p:cNvSpPr txBox="true"/>
            <p:nvPr/>
          </p:nvSpPr>
          <p:spPr>
            <a:xfrm rot="0">
              <a:off x="3120474" y="6656839"/>
              <a:ext cx="155309"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Pilih </a:t>
              </a:r>
            </a:p>
          </p:txBody>
        </p:sp>
        <p:sp>
          <p:nvSpPr>
            <p:cNvPr name="TextBox 13" id="13"/>
            <p:cNvSpPr txBox="true"/>
            <p:nvPr/>
          </p:nvSpPr>
          <p:spPr>
            <a:xfrm rot="0">
              <a:off x="3052688" y="6749715"/>
              <a:ext cx="275533"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Nominal</a:t>
              </a:r>
            </a:p>
          </p:txBody>
        </p:sp>
        <p:sp>
          <p:nvSpPr>
            <p:cNvPr name="TextBox 14" id="14"/>
            <p:cNvSpPr txBox="true"/>
            <p:nvPr/>
          </p:nvSpPr>
          <p:spPr>
            <a:xfrm rot="0">
              <a:off x="3011206" y="7753283"/>
              <a:ext cx="360589" cy="84491"/>
            </a:xfrm>
            <a:prstGeom prst="rect">
              <a:avLst/>
            </a:prstGeom>
          </p:spPr>
          <p:txBody>
            <a:bodyPr anchor="t" rtlCol="false" tIns="0" lIns="0" bIns="0" rIns="0">
              <a:spAutoFit/>
            </a:bodyPr>
            <a:lstStyle/>
            <a:p>
              <a:pPr algn="l">
                <a:lnSpc>
                  <a:spcPts val="563"/>
                </a:lnSpc>
              </a:pPr>
              <a:r>
                <a:rPr lang="en-US" sz="402">
                  <a:solidFill>
                    <a:srgbClr val="1A1A1A"/>
                  </a:solidFill>
                  <a:latin typeface="Open Sans"/>
                  <a:ea typeface="Open Sans"/>
                  <a:cs typeface="Open Sans"/>
                  <a:sym typeface="Open Sans"/>
                </a:rPr>
                <a:t>Rp 500.000</a:t>
              </a:r>
            </a:p>
          </p:txBody>
        </p:sp>
        <p:sp>
          <p:nvSpPr>
            <p:cNvPr name="TextBox 15" id="15"/>
            <p:cNvSpPr txBox="true"/>
            <p:nvPr/>
          </p:nvSpPr>
          <p:spPr>
            <a:xfrm rot="0">
              <a:off x="3028183" y="5637694"/>
              <a:ext cx="343987"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Penarikan </a:t>
              </a:r>
            </a:p>
          </p:txBody>
        </p:sp>
        <p:sp>
          <p:nvSpPr>
            <p:cNvPr name="TextBox 16" id="16"/>
            <p:cNvSpPr txBox="true"/>
            <p:nvPr/>
          </p:nvSpPr>
          <p:spPr>
            <a:xfrm rot="0">
              <a:off x="3099711" y="5730591"/>
              <a:ext cx="180022"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Tunai</a:t>
              </a:r>
            </a:p>
          </p:txBody>
        </p:sp>
        <p:sp>
          <p:nvSpPr>
            <p:cNvPr name="TextBox 17" id="17"/>
            <p:cNvSpPr txBox="true"/>
            <p:nvPr/>
          </p:nvSpPr>
          <p:spPr>
            <a:xfrm rot="0">
              <a:off x="4283406" y="8692369"/>
              <a:ext cx="355403"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Tampilkan </a:t>
              </a:r>
            </a:p>
          </p:txBody>
        </p:sp>
        <p:sp>
          <p:nvSpPr>
            <p:cNvPr name="TextBox 18" id="18"/>
            <p:cNvSpPr txBox="true"/>
            <p:nvPr/>
          </p:nvSpPr>
          <p:spPr>
            <a:xfrm rot="0">
              <a:off x="4331726" y="8785265"/>
              <a:ext cx="238775"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Receipt</a:t>
              </a:r>
            </a:p>
          </p:txBody>
        </p:sp>
        <p:sp>
          <p:nvSpPr>
            <p:cNvPr name="TextBox 19" id="19"/>
            <p:cNvSpPr txBox="true"/>
            <p:nvPr/>
          </p:nvSpPr>
          <p:spPr>
            <a:xfrm rot="0">
              <a:off x="5271690" y="3777650"/>
              <a:ext cx="349591"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Masukkan </a:t>
              </a:r>
            </a:p>
          </p:txBody>
        </p:sp>
        <p:sp>
          <p:nvSpPr>
            <p:cNvPr name="TextBox 20" id="20"/>
            <p:cNvSpPr txBox="true"/>
            <p:nvPr/>
          </p:nvSpPr>
          <p:spPr>
            <a:xfrm rot="0">
              <a:off x="5384157" y="3870526"/>
              <a:ext cx="102096"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Pin</a:t>
              </a:r>
            </a:p>
          </p:txBody>
        </p:sp>
        <p:sp>
          <p:nvSpPr>
            <p:cNvPr name="TextBox 21" id="21"/>
            <p:cNvSpPr txBox="true"/>
            <p:nvPr/>
          </p:nvSpPr>
          <p:spPr>
            <a:xfrm rot="0">
              <a:off x="6409575" y="1067527"/>
              <a:ext cx="228321" cy="84491"/>
            </a:xfrm>
            <a:prstGeom prst="rect">
              <a:avLst/>
            </a:prstGeom>
          </p:spPr>
          <p:txBody>
            <a:bodyPr anchor="t" rtlCol="false" tIns="0" lIns="0" bIns="0" rIns="0">
              <a:spAutoFit/>
            </a:bodyPr>
            <a:lstStyle/>
            <a:p>
              <a:pPr algn="l">
                <a:lnSpc>
                  <a:spcPts val="563"/>
                </a:lnSpc>
              </a:pPr>
              <a:r>
                <a:rPr lang="en-US" b="true" sz="402">
                  <a:solidFill>
                    <a:srgbClr val="1A1A1A"/>
                  </a:solidFill>
                  <a:latin typeface="Open Sans Bold"/>
                  <a:ea typeface="Open Sans Bold"/>
                  <a:cs typeface="Open Sans Bold"/>
                  <a:sym typeface="Open Sans Bold"/>
                </a:rPr>
                <a:t>MULAI</a:t>
              </a:r>
            </a:p>
          </p:txBody>
        </p:sp>
        <p:sp>
          <p:nvSpPr>
            <p:cNvPr name="TextBox 22" id="22"/>
            <p:cNvSpPr txBox="true"/>
            <p:nvPr/>
          </p:nvSpPr>
          <p:spPr>
            <a:xfrm rot="0">
              <a:off x="6411958" y="13520756"/>
              <a:ext cx="223136" cy="84491"/>
            </a:xfrm>
            <a:prstGeom prst="rect">
              <a:avLst/>
            </a:prstGeom>
          </p:spPr>
          <p:txBody>
            <a:bodyPr anchor="t" rtlCol="false" tIns="0" lIns="0" bIns="0" rIns="0">
              <a:spAutoFit/>
            </a:bodyPr>
            <a:lstStyle/>
            <a:p>
              <a:pPr algn="l">
                <a:lnSpc>
                  <a:spcPts val="563"/>
                </a:lnSpc>
              </a:pPr>
              <a:r>
                <a:rPr lang="en-US" sz="402">
                  <a:solidFill>
                    <a:srgbClr val="1A1A1A"/>
                  </a:solidFill>
                  <a:latin typeface="Open Sans"/>
                  <a:ea typeface="Open Sans"/>
                  <a:cs typeface="Open Sans"/>
                  <a:sym typeface="Open Sans"/>
                </a:rPr>
                <a:t>Selesai</a:t>
              </a:r>
            </a:p>
          </p:txBody>
        </p:sp>
        <p:sp>
          <p:nvSpPr>
            <p:cNvPr name="TextBox 23" id="23"/>
            <p:cNvSpPr txBox="true"/>
            <p:nvPr/>
          </p:nvSpPr>
          <p:spPr>
            <a:xfrm rot="0">
              <a:off x="6454026" y="3170633"/>
              <a:ext cx="155309"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Pilih </a:t>
              </a:r>
            </a:p>
          </p:txBody>
        </p:sp>
        <p:sp>
          <p:nvSpPr>
            <p:cNvPr name="TextBox 24" id="24"/>
            <p:cNvSpPr txBox="true"/>
            <p:nvPr/>
          </p:nvSpPr>
          <p:spPr>
            <a:xfrm rot="0">
              <a:off x="6405226" y="3263509"/>
              <a:ext cx="236852"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Bahasa</a:t>
              </a:r>
            </a:p>
          </p:txBody>
        </p:sp>
        <p:sp>
          <p:nvSpPr>
            <p:cNvPr name="TextBox 25" id="25"/>
            <p:cNvSpPr txBox="true"/>
            <p:nvPr/>
          </p:nvSpPr>
          <p:spPr>
            <a:xfrm rot="0">
              <a:off x="6387872" y="5684132"/>
              <a:ext cx="272250" cy="84491"/>
            </a:xfrm>
            <a:prstGeom prst="rect">
              <a:avLst/>
            </a:prstGeom>
          </p:spPr>
          <p:txBody>
            <a:bodyPr anchor="t" rtlCol="false" tIns="0" lIns="0" bIns="0" rIns="0">
              <a:spAutoFit/>
            </a:bodyPr>
            <a:lstStyle/>
            <a:p>
              <a:pPr algn="l">
                <a:lnSpc>
                  <a:spcPts val="563"/>
                </a:lnSpc>
              </a:pPr>
              <a:r>
                <a:rPr lang="en-US" sz="402">
                  <a:solidFill>
                    <a:srgbClr val="1A1A1A"/>
                  </a:solidFill>
                  <a:latin typeface="Open Sans"/>
                  <a:ea typeface="Open Sans"/>
                  <a:cs typeface="Open Sans"/>
                  <a:sym typeface="Open Sans"/>
                </a:rPr>
                <a:t>Transfer</a:t>
              </a:r>
            </a:p>
          </p:txBody>
        </p:sp>
        <p:sp>
          <p:nvSpPr>
            <p:cNvPr name="TextBox 26" id="26"/>
            <p:cNvSpPr txBox="true"/>
            <p:nvPr/>
          </p:nvSpPr>
          <p:spPr>
            <a:xfrm rot="0">
              <a:off x="6345511" y="2535557"/>
              <a:ext cx="358665" cy="84491"/>
            </a:xfrm>
            <a:prstGeom prst="rect">
              <a:avLst/>
            </a:prstGeom>
          </p:spPr>
          <p:txBody>
            <a:bodyPr anchor="t" rtlCol="false" tIns="0" lIns="0" bIns="0" rIns="0">
              <a:spAutoFit/>
            </a:bodyPr>
            <a:lstStyle/>
            <a:p>
              <a:pPr algn="l">
                <a:lnSpc>
                  <a:spcPts val="563"/>
                </a:lnSpc>
              </a:pPr>
              <a:r>
                <a:rPr lang="en-US" sz="402">
                  <a:solidFill>
                    <a:srgbClr val="1A1A1A"/>
                  </a:solidFill>
                  <a:latin typeface="Open Sans"/>
                  <a:ea typeface="Open Sans"/>
                  <a:cs typeface="Open Sans"/>
                  <a:sym typeface="Open Sans"/>
                </a:rPr>
                <a:t>Insert Card</a:t>
              </a:r>
            </a:p>
          </p:txBody>
        </p:sp>
        <p:sp>
          <p:nvSpPr>
            <p:cNvPr name="TextBox 27" id="27"/>
            <p:cNvSpPr txBox="true"/>
            <p:nvPr/>
          </p:nvSpPr>
          <p:spPr>
            <a:xfrm rot="0">
              <a:off x="6358809" y="7062987"/>
              <a:ext cx="349591" cy="177367"/>
            </a:xfrm>
            <a:prstGeom prst="rect">
              <a:avLst/>
            </a:prstGeom>
          </p:spPr>
          <p:txBody>
            <a:bodyPr anchor="t" rtlCol="false" tIns="0" lIns="0" bIns="0" rIns="0">
              <a:spAutoFit/>
            </a:bodyPr>
            <a:lstStyle/>
            <a:p>
              <a:pPr algn="ctr">
                <a:lnSpc>
                  <a:spcPts val="548"/>
                </a:lnSpc>
              </a:pPr>
              <a:r>
                <a:rPr lang="en-US" sz="402">
                  <a:solidFill>
                    <a:srgbClr val="1A1A1A"/>
                  </a:solidFill>
                  <a:latin typeface="Open Sans"/>
                  <a:ea typeface="Open Sans"/>
                  <a:cs typeface="Open Sans"/>
                  <a:sym typeface="Open Sans"/>
                </a:rPr>
                <a:t>Masukkan  Rekening </a:t>
              </a:r>
            </a:p>
          </p:txBody>
        </p:sp>
        <p:sp>
          <p:nvSpPr>
            <p:cNvPr name="TextBox 28" id="28"/>
            <p:cNvSpPr txBox="true"/>
            <p:nvPr/>
          </p:nvSpPr>
          <p:spPr>
            <a:xfrm rot="0">
              <a:off x="6412167" y="7248760"/>
              <a:ext cx="222697"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Tujuan</a:t>
              </a:r>
            </a:p>
          </p:txBody>
        </p:sp>
        <p:sp>
          <p:nvSpPr>
            <p:cNvPr name="TextBox 29" id="29"/>
            <p:cNvSpPr txBox="true"/>
            <p:nvPr/>
          </p:nvSpPr>
          <p:spPr>
            <a:xfrm rot="0">
              <a:off x="6358809" y="8645931"/>
              <a:ext cx="349591" cy="270243"/>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Masukkan  Nominal  Transfer</a:t>
              </a:r>
            </a:p>
          </p:txBody>
        </p:sp>
        <p:sp>
          <p:nvSpPr>
            <p:cNvPr name="TextBox 30" id="30"/>
            <p:cNvSpPr txBox="true"/>
            <p:nvPr/>
          </p:nvSpPr>
          <p:spPr>
            <a:xfrm rot="0">
              <a:off x="6353477" y="4681589"/>
              <a:ext cx="360463"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Pilih Menu </a:t>
              </a:r>
            </a:p>
          </p:txBody>
        </p:sp>
        <p:sp>
          <p:nvSpPr>
            <p:cNvPr name="TextBox 31" id="31"/>
            <p:cNvSpPr txBox="true"/>
            <p:nvPr/>
          </p:nvSpPr>
          <p:spPr>
            <a:xfrm rot="0">
              <a:off x="6370727" y="4774464"/>
              <a:ext cx="307209"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Transaksi</a:t>
              </a:r>
            </a:p>
          </p:txBody>
        </p:sp>
        <p:sp>
          <p:nvSpPr>
            <p:cNvPr name="TextBox 32" id="32"/>
            <p:cNvSpPr txBox="true"/>
            <p:nvPr/>
          </p:nvSpPr>
          <p:spPr>
            <a:xfrm rot="0">
              <a:off x="6269153" y="1700366"/>
              <a:ext cx="514455" cy="177367"/>
            </a:xfrm>
            <a:prstGeom prst="rect">
              <a:avLst/>
            </a:prstGeom>
          </p:spPr>
          <p:txBody>
            <a:bodyPr anchor="t" rtlCol="false" tIns="0" lIns="0" bIns="0" rIns="0">
              <a:spAutoFit/>
            </a:bodyPr>
            <a:lstStyle/>
            <a:p>
              <a:pPr algn="ctr">
                <a:lnSpc>
                  <a:spcPts val="548"/>
                </a:lnSpc>
              </a:pPr>
              <a:r>
                <a:rPr lang="en-US" sz="402">
                  <a:solidFill>
                    <a:srgbClr val="1A1A1A"/>
                  </a:solidFill>
                  <a:latin typeface="Open Sans"/>
                  <a:ea typeface="Open Sans"/>
                  <a:cs typeface="Open Sans"/>
                  <a:sym typeface="Open Sans"/>
                </a:rPr>
                <a:t>Buat Account (Username, Pin)</a:t>
              </a:r>
            </a:p>
          </p:txBody>
        </p:sp>
        <p:sp>
          <p:nvSpPr>
            <p:cNvPr name="TextBox 33" id="33"/>
            <p:cNvSpPr txBox="true"/>
            <p:nvPr/>
          </p:nvSpPr>
          <p:spPr>
            <a:xfrm rot="0">
              <a:off x="6259849" y="12159171"/>
              <a:ext cx="551442"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Ingin Melakukan </a:t>
              </a:r>
            </a:p>
          </p:txBody>
        </p:sp>
        <p:sp>
          <p:nvSpPr>
            <p:cNvPr name="TextBox 34" id="34"/>
            <p:cNvSpPr txBox="true"/>
            <p:nvPr/>
          </p:nvSpPr>
          <p:spPr>
            <a:xfrm rot="0">
              <a:off x="6224053" y="12252047"/>
              <a:ext cx="606431"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Transaksi Lainnya?</a:t>
              </a:r>
            </a:p>
          </p:txBody>
        </p:sp>
        <p:sp>
          <p:nvSpPr>
            <p:cNvPr name="TextBox 35" id="35"/>
            <p:cNvSpPr txBox="true"/>
            <p:nvPr/>
          </p:nvSpPr>
          <p:spPr>
            <a:xfrm rot="0">
              <a:off x="7414585" y="3824088"/>
              <a:ext cx="307272" cy="84491"/>
            </a:xfrm>
            <a:prstGeom prst="rect">
              <a:avLst/>
            </a:prstGeom>
          </p:spPr>
          <p:txBody>
            <a:bodyPr anchor="t" rtlCol="false" tIns="0" lIns="0" bIns="0" rIns="0">
              <a:spAutoFit/>
            </a:bodyPr>
            <a:lstStyle/>
            <a:p>
              <a:pPr algn="l">
                <a:lnSpc>
                  <a:spcPts val="563"/>
                </a:lnSpc>
              </a:pPr>
              <a:r>
                <a:rPr lang="en-US" sz="402">
                  <a:solidFill>
                    <a:srgbClr val="1A1A1A"/>
                  </a:solidFill>
                  <a:latin typeface="Open Sans"/>
                  <a:ea typeface="Open Sans"/>
                  <a:cs typeface="Open Sans"/>
                  <a:sym typeface="Open Sans"/>
                </a:rPr>
                <a:t>Insert Pin</a:t>
              </a:r>
            </a:p>
          </p:txBody>
        </p:sp>
        <p:sp>
          <p:nvSpPr>
            <p:cNvPr name="TextBox 36" id="36"/>
            <p:cNvSpPr txBox="true"/>
            <p:nvPr/>
          </p:nvSpPr>
          <p:spPr>
            <a:xfrm rot="0">
              <a:off x="11990732" y="5684132"/>
              <a:ext cx="294204" cy="84491"/>
            </a:xfrm>
            <a:prstGeom prst="rect">
              <a:avLst/>
            </a:prstGeom>
          </p:spPr>
          <p:txBody>
            <a:bodyPr anchor="t" rtlCol="false" tIns="0" lIns="0" bIns="0" rIns="0">
              <a:spAutoFit/>
            </a:bodyPr>
            <a:lstStyle/>
            <a:p>
              <a:pPr algn="l">
                <a:lnSpc>
                  <a:spcPts val="563"/>
                </a:lnSpc>
              </a:pPr>
              <a:r>
                <a:rPr lang="en-US" sz="402">
                  <a:solidFill>
                    <a:srgbClr val="1A1A1A"/>
                  </a:solidFill>
                  <a:latin typeface="Open Sans"/>
                  <a:ea typeface="Open Sans"/>
                  <a:cs typeface="Open Sans"/>
                  <a:sym typeface="Open Sans"/>
                </a:rPr>
                <a:t>Ganti Pin</a:t>
              </a:r>
            </a:p>
          </p:txBody>
        </p:sp>
        <p:sp>
          <p:nvSpPr>
            <p:cNvPr name="TextBox 37" id="37"/>
            <p:cNvSpPr txBox="true"/>
            <p:nvPr/>
          </p:nvSpPr>
          <p:spPr>
            <a:xfrm rot="0">
              <a:off x="11972437" y="6593821"/>
              <a:ext cx="349591"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Masukkan </a:t>
              </a:r>
            </a:p>
          </p:txBody>
        </p:sp>
        <p:sp>
          <p:nvSpPr>
            <p:cNvPr name="TextBox 38" id="38"/>
            <p:cNvSpPr txBox="true"/>
            <p:nvPr/>
          </p:nvSpPr>
          <p:spPr>
            <a:xfrm rot="0">
              <a:off x="11988767" y="6686696"/>
              <a:ext cx="298218"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Pin Lama</a:t>
              </a:r>
            </a:p>
          </p:txBody>
        </p:sp>
        <p:sp>
          <p:nvSpPr>
            <p:cNvPr name="TextBox 39" id="39"/>
            <p:cNvSpPr txBox="true"/>
            <p:nvPr/>
          </p:nvSpPr>
          <p:spPr>
            <a:xfrm rot="0">
              <a:off x="11972437" y="7549926"/>
              <a:ext cx="349591"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Masukkan </a:t>
              </a:r>
            </a:p>
          </p:txBody>
        </p:sp>
        <p:sp>
          <p:nvSpPr>
            <p:cNvPr name="TextBox 40" id="40"/>
            <p:cNvSpPr txBox="true"/>
            <p:nvPr/>
          </p:nvSpPr>
          <p:spPr>
            <a:xfrm rot="0">
              <a:off x="12000204" y="7642802"/>
              <a:ext cx="274885"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Pin Baru</a:t>
              </a:r>
            </a:p>
          </p:txBody>
        </p:sp>
        <p:sp>
          <p:nvSpPr>
            <p:cNvPr name="TextBox 41" id="41"/>
            <p:cNvSpPr txBox="true"/>
            <p:nvPr/>
          </p:nvSpPr>
          <p:spPr>
            <a:xfrm rot="0">
              <a:off x="11962945" y="8506032"/>
              <a:ext cx="368952"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Konﬁrmasi </a:t>
              </a:r>
            </a:p>
          </p:txBody>
        </p:sp>
        <p:sp>
          <p:nvSpPr>
            <p:cNvPr name="TextBox 42" id="42"/>
            <p:cNvSpPr txBox="true"/>
            <p:nvPr/>
          </p:nvSpPr>
          <p:spPr>
            <a:xfrm rot="0">
              <a:off x="12000204" y="8598907"/>
              <a:ext cx="274885" cy="84491"/>
            </a:xfrm>
            <a:prstGeom prst="rect">
              <a:avLst/>
            </a:prstGeom>
          </p:spPr>
          <p:txBody>
            <a:bodyPr anchor="t" rtlCol="false" tIns="0" lIns="0" bIns="0" rIns="0">
              <a:spAutoFit/>
            </a:bodyPr>
            <a:lstStyle/>
            <a:p>
              <a:pPr algn="l">
                <a:lnSpc>
                  <a:spcPts val="548"/>
                </a:lnSpc>
              </a:pPr>
              <a:r>
                <a:rPr lang="en-US" sz="402">
                  <a:solidFill>
                    <a:srgbClr val="1A1A1A"/>
                  </a:solidFill>
                  <a:latin typeface="Open Sans"/>
                  <a:ea typeface="Open Sans"/>
                  <a:cs typeface="Open Sans"/>
                  <a:sym typeface="Open Sans"/>
                </a:rPr>
                <a:t>Pin Baru</a:t>
              </a:r>
            </a:p>
          </p:txBody>
        </p:sp>
        <p:sp>
          <p:nvSpPr>
            <p:cNvPr name="TextBox 43" id="43"/>
            <p:cNvSpPr txBox="true"/>
            <p:nvPr/>
          </p:nvSpPr>
          <p:spPr>
            <a:xfrm rot="0">
              <a:off x="435985" y="9168026"/>
              <a:ext cx="101532" cy="101690"/>
            </a:xfrm>
            <a:prstGeom prst="rect">
              <a:avLst/>
            </a:prstGeom>
          </p:spPr>
          <p:txBody>
            <a:bodyPr anchor="t" rtlCol="false" tIns="0" lIns="0" bIns="0" rIns="0">
              <a:spAutoFit/>
            </a:bodyPr>
            <a:lstStyle/>
            <a:p>
              <a:pPr algn="l">
                <a:lnSpc>
                  <a:spcPts val="614"/>
                </a:lnSpc>
              </a:pPr>
              <a:r>
                <a:rPr lang="en-US" sz="438">
                  <a:solidFill>
                    <a:srgbClr val="333333"/>
                  </a:solidFill>
                  <a:latin typeface="Open Sans"/>
                  <a:ea typeface="Open Sans"/>
                  <a:cs typeface="Open Sans"/>
                  <a:sym typeface="Open Sans"/>
                </a:rPr>
                <a:t>Iya</a:t>
              </a:r>
            </a:p>
          </p:txBody>
        </p:sp>
        <p:sp>
          <p:nvSpPr>
            <p:cNvPr name="TextBox 44" id="44"/>
            <p:cNvSpPr txBox="true"/>
            <p:nvPr/>
          </p:nvSpPr>
          <p:spPr>
            <a:xfrm rot="0">
              <a:off x="6476984" y="2849425"/>
              <a:ext cx="90450" cy="101690"/>
            </a:xfrm>
            <a:prstGeom prst="rect">
              <a:avLst/>
            </a:prstGeom>
          </p:spPr>
          <p:txBody>
            <a:bodyPr anchor="t" rtlCol="false" tIns="0" lIns="0" bIns="0" rIns="0">
              <a:spAutoFit/>
            </a:bodyPr>
            <a:lstStyle/>
            <a:p>
              <a:pPr algn="l">
                <a:lnSpc>
                  <a:spcPts val="614"/>
                </a:lnSpc>
              </a:pPr>
              <a:r>
                <a:rPr lang="en-US" sz="438">
                  <a:solidFill>
                    <a:srgbClr val="1A1A1A"/>
                  </a:solidFill>
                  <a:latin typeface="Open Sans"/>
                  <a:ea typeface="Open Sans"/>
                  <a:cs typeface="Open Sans"/>
                  <a:sym typeface="Open Sans"/>
                </a:rPr>
                <a:t>YA</a:t>
              </a:r>
            </a:p>
          </p:txBody>
        </p:sp>
        <p:sp>
          <p:nvSpPr>
            <p:cNvPr name="TextBox 45" id="45"/>
            <p:cNvSpPr txBox="true"/>
            <p:nvPr/>
          </p:nvSpPr>
          <p:spPr>
            <a:xfrm rot="0">
              <a:off x="6428392" y="12882909"/>
              <a:ext cx="189578" cy="101690"/>
            </a:xfrm>
            <a:prstGeom prst="rect">
              <a:avLst/>
            </a:prstGeom>
          </p:spPr>
          <p:txBody>
            <a:bodyPr anchor="t" rtlCol="false" tIns="0" lIns="0" bIns="0" rIns="0">
              <a:spAutoFit/>
            </a:bodyPr>
            <a:lstStyle/>
            <a:p>
              <a:pPr algn="l">
                <a:lnSpc>
                  <a:spcPts val="614"/>
                </a:lnSpc>
              </a:pPr>
              <a:r>
                <a:rPr lang="en-US" sz="438">
                  <a:solidFill>
                    <a:srgbClr val="333333"/>
                  </a:solidFill>
                  <a:latin typeface="Open Sans"/>
                  <a:ea typeface="Open Sans"/>
                  <a:cs typeface="Open Sans"/>
                  <a:sym typeface="Open Sans"/>
                </a:rPr>
                <a:t>Tidak</a:t>
              </a:r>
            </a:p>
          </p:txBody>
        </p:sp>
        <p:sp>
          <p:nvSpPr>
            <p:cNvPr name="TextBox 46" id="46"/>
            <p:cNvSpPr txBox="true"/>
            <p:nvPr/>
          </p:nvSpPr>
          <p:spPr>
            <a:xfrm rot="0">
              <a:off x="6923297" y="4259664"/>
              <a:ext cx="260959" cy="101690"/>
            </a:xfrm>
            <a:prstGeom prst="rect">
              <a:avLst/>
            </a:prstGeom>
          </p:spPr>
          <p:txBody>
            <a:bodyPr anchor="t" rtlCol="false" tIns="0" lIns="0" bIns="0" rIns="0">
              <a:spAutoFit/>
            </a:bodyPr>
            <a:lstStyle/>
            <a:p>
              <a:pPr algn="l">
                <a:lnSpc>
                  <a:spcPts val="614"/>
                </a:lnSpc>
              </a:pPr>
              <a:r>
                <a:rPr lang="en-US" sz="438">
                  <a:solidFill>
                    <a:srgbClr val="333333"/>
                  </a:solidFill>
                  <a:latin typeface="Open Sans"/>
                  <a:ea typeface="Open Sans"/>
                  <a:cs typeface="Open Sans"/>
                  <a:sym typeface="Open Sans"/>
                </a:rPr>
                <a:t>Correct</a:t>
              </a:r>
            </a:p>
          </p:txBody>
        </p:sp>
        <p:sp>
          <p:nvSpPr>
            <p:cNvPr name="TextBox 47" id="47"/>
            <p:cNvSpPr txBox="true"/>
            <p:nvPr/>
          </p:nvSpPr>
          <p:spPr>
            <a:xfrm rot="0">
              <a:off x="10214991" y="7582532"/>
              <a:ext cx="343360" cy="101690"/>
            </a:xfrm>
            <a:prstGeom prst="rect">
              <a:avLst/>
            </a:prstGeom>
          </p:spPr>
          <p:txBody>
            <a:bodyPr anchor="t" rtlCol="false" tIns="0" lIns="0" bIns="0" rIns="0">
              <a:spAutoFit/>
            </a:bodyPr>
            <a:lstStyle/>
            <a:p>
              <a:pPr algn="l">
                <a:lnSpc>
                  <a:spcPts val="614"/>
                </a:lnSpc>
              </a:pPr>
              <a:r>
                <a:rPr lang="en-US" sz="438">
                  <a:solidFill>
                    <a:srgbClr val="1A1A1A"/>
                  </a:solidFill>
                  <a:latin typeface="Open Sans"/>
                  <a:ea typeface="Open Sans"/>
                  <a:cs typeface="Open Sans"/>
                  <a:sym typeface="Open Sans"/>
                </a:rPr>
                <a:t>Air/PDAM</a:t>
              </a:r>
            </a:p>
          </p:txBody>
        </p:sp>
        <p:sp>
          <p:nvSpPr>
            <p:cNvPr name="TextBox 48" id="48"/>
            <p:cNvSpPr txBox="true"/>
            <p:nvPr/>
          </p:nvSpPr>
          <p:spPr>
            <a:xfrm rot="0">
              <a:off x="10206000" y="8447028"/>
              <a:ext cx="381372" cy="193299"/>
            </a:xfrm>
            <a:prstGeom prst="rect">
              <a:avLst/>
            </a:prstGeom>
          </p:spPr>
          <p:txBody>
            <a:bodyPr anchor="t" rtlCol="false" tIns="0" lIns="0" bIns="0" rIns="0">
              <a:spAutoFit/>
            </a:bodyPr>
            <a:lstStyle/>
            <a:p>
              <a:pPr algn="ctr">
                <a:lnSpc>
                  <a:spcPts val="597"/>
                </a:lnSpc>
              </a:pPr>
              <a:r>
                <a:rPr lang="en-US" sz="438">
                  <a:solidFill>
                    <a:srgbClr val="1A1A1A"/>
                  </a:solidFill>
                  <a:latin typeface="Open Sans"/>
                  <a:ea typeface="Open Sans"/>
                  <a:cs typeface="Open Sans"/>
                  <a:sym typeface="Open Sans"/>
                </a:rPr>
                <a:t>Masukkan  Nomor </a:t>
              </a:r>
            </a:p>
          </p:txBody>
        </p:sp>
        <p:sp>
          <p:nvSpPr>
            <p:cNvPr name="TextBox 49" id="49"/>
            <p:cNvSpPr txBox="true"/>
            <p:nvPr/>
          </p:nvSpPr>
          <p:spPr>
            <a:xfrm rot="0">
              <a:off x="10276734" y="8649297"/>
              <a:ext cx="217386" cy="92165"/>
            </a:xfrm>
            <a:prstGeom prst="rect">
              <a:avLst/>
            </a:prstGeom>
          </p:spPr>
          <p:txBody>
            <a:bodyPr anchor="t" rtlCol="false" tIns="0" lIns="0" bIns="0" rIns="0">
              <a:spAutoFit/>
            </a:bodyPr>
            <a:lstStyle/>
            <a:p>
              <a:pPr algn="l">
                <a:lnSpc>
                  <a:spcPts val="597"/>
                </a:lnSpc>
              </a:pPr>
              <a:r>
                <a:rPr lang="en-US" sz="438">
                  <a:solidFill>
                    <a:srgbClr val="1A1A1A"/>
                  </a:solidFill>
                  <a:latin typeface="Open Sans"/>
                  <a:ea typeface="Open Sans"/>
                  <a:cs typeface="Open Sans"/>
                  <a:sym typeface="Open Sans"/>
                </a:rPr>
                <a:t>PDAM</a:t>
              </a:r>
            </a:p>
          </p:txBody>
        </p:sp>
        <p:sp>
          <p:nvSpPr>
            <p:cNvPr name="TextBox 50" id="50"/>
            <p:cNvSpPr txBox="true"/>
            <p:nvPr/>
          </p:nvSpPr>
          <p:spPr>
            <a:xfrm rot="0">
              <a:off x="5898235" y="4278105"/>
              <a:ext cx="140903" cy="70975"/>
            </a:xfrm>
            <a:prstGeom prst="rect">
              <a:avLst/>
            </a:prstGeom>
          </p:spPr>
          <p:txBody>
            <a:bodyPr anchor="t" rtlCol="false" tIns="0" lIns="0" bIns="0" rIns="0">
              <a:spAutoFit/>
            </a:bodyPr>
            <a:lstStyle/>
            <a:p>
              <a:pPr algn="l">
                <a:lnSpc>
                  <a:spcPts val="409"/>
                </a:lnSpc>
              </a:pPr>
              <a:r>
                <a:rPr lang="en-US" sz="292">
                  <a:solidFill>
                    <a:srgbClr val="333333"/>
                  </a:solidFill>
                  <a:latin typeface="Open Sans"/>
                  <a:ea typeface="Open Sans"/>
                  <a:cs typeface="Open Sans"/>
                  <a:sym typeface="Open Sans"/>
                </a:rPr>
                <a:t>Benar</a:t>
              </a:r>
            </a:p>
          </p:txBody>
        </p:sp>
        <p:sp>
          <p:nvSpPr>
            <p:cNvPr name="TextBox 51" id="51"/>
            <p:cNvSpPr txBox="true"/>
            <p:nvPr/>
          </p:nvSpPr>
          <p:spPr>
            <a:xfrm rot="0">
              <a:off x="5744746" y="3535643"/>
              <a:ext cx="475397" cy="70975"/>
            </a:xfrm>
            <a:prstGeom prst="rect">
              <a:avLst/>
            </a:prstGeom>
          </p:spPr>
          <p:txBody>
            <a:bodyPr anchor="t" rtlCol="false" tIns="0" lIns="0" bIns="0" rIns="0">
              <a:spAutoFit/>
            </a:bodyPr>
            <a:lstStyle/>
            <a:p>
              <a:pPr algn="l">
                <a:lnSpc>
                  <a:spcPts val="409"/>
                </a:lnSpc>
              </a:pPr>
              <a:r>
                <a:rPr lang="en-US" sz="292">
                  <a:solidFill>
                    <a:srgbClr val="333333"/>
                  </a:solidFill>
                  <a:latin typeface="Open Sans"/>
                  <a:ea typeface="Open Sans"/>
                  <a:cs typeface="Open Sans"/>
                  <a:sym typeface="Open Sans"/>
                </a:rPr>
                <a:t>BAHASA INDONESIA</a:t>
              </a:r>
            </a:p>
          </p:txBody>
        </p:sp>
        <p:sp>
          <p:nvSpPr>
            <p:cNvPr name="TextBox 52" id="52"/>
            <p:cNvSpPr txBox="true"/>
            <p:nvPr/>
          </p:nvSpPr>
          <p:spPr>
            <a:xfrm rot="0">
              <a:off x="6941070" y="3566420"/>
              <a:ext cx="208416" cy="70975"/>
            </a:xfrm>
            <a:prstGeom prst="rect">
              <a:avLst/>
            </a:prstGeom>
          </p:spPr>
          <p:txBody>
            <a:bodyPr anchor="t" rtlCol="false" tIns="0" lIns="0" bIns="0" rIns="0">
              <a:spAutoFit/>
            </a:bodyPr>
            <a:lstStyle/>
            <a:p>
              <a:pPr algn="l">
                <a:lnSpc>
                  <a:spcPts val="409"/>
                </a:lnSpc>
              </a:pPr>
              <a:r>
                <a:rPr lang="en-US" sz="292">
                  <a:solidFill>
                    <a:srgbClr val="333333"/>
                  </a:solidFill>
                  <a:latin typeface="Open Sans"/>
                  <a:ea typeface="Open Sans"/>
                  <a:cs typeface="Open Sans"/>
                  <a:sym typeface="Open Sans"/>
                </a:rPr>
                <a:t>ENGLISH</a:t>
              </a:r>
            </a:p>
          </p:txBody>
        </p:sp>
        <p:sp>
          <p:nvSpPr>
            <p:cNvPr name="TextBox 53" id="53"/>
            <p:cNvSpPr txBox="true"/>
            <p:nvPr/>
          </p:nvSpPr>
          <p:spPr>
            <a:xfrm rot="0">
              <a:off x="9291984" y="6609616"/>
              <a:ext cx="269992" cy="70975"/>
            </a:xfrm>
            <a:prstGeom prst="rect">
              <a:avLst/>
            </a:prstGeom>
          </p:spPr>
          <p:txBody>
            <a:bodyPr anchor="t" rtlCol="false" tIns="0" lIns="0" bIns="0" rIns="0">
              <a:spAutoFit/>
            </a:bodyPr>
            <a:lstStyle/>
            <a:p>
              <a:pPr algn="l">
                <a:lnSpc>
                  <a:spcPts val="402"/>
                </a:lnSpc>
              </a:pPr>
              <a:r>
                <a:rPr lang="en-US" sz="292">
                  <a:solidFill>
                    <a:srgbClr val="1A1A1A"/>
                  </a:solidFill>
                  <a:latin typeface="Open Sans"/>
                  <a:ea typeface="Open Sans"/>
                  <a:cs typeface="Open Sans"/>
                  <a:sym typeface="Open Sans"/>
                </a:rPr>
                <a:t>PILIH JENIS </a:t>
              </a:r>
            </a:p>
          </p:txBody>
        </p:sp>
        <p:sp>
          <p:nvSpPr>
            <p:cNvPr name="TextBox 54" id="54"/>
            <p:cNvSpPr txBox="true"/>
            <p:nvPr/>
          </p:nvSpPr>
          <p:spPr>
            <a:xfrm rot="0">
              <a:off x="9255854" y="6677736"/>
              <a:ext cx="330606" cy="70975"/>
            </a:xfrm>
            <a:prstGeom prst="rect">
              <a:avLst/>
            </a:prstGeom>
          </p:spPr>
          <p:txBody>
            <a:bodyPr anchor="t" rtlCol="false" tIns="0" lIns="0" bIns="0" rIns="0">
              <a:spAutoFit/>
            </a:bodyPr>
            <a:lstStyle/>
            <a:p>
              <a:pPr algn="l">
                <a:lnSpc>
                  <a:spcPts val="402"/>
                </a:lnSpc>
              </a:pPr>
              <a:r>
                <a:rPr lang="en-US" sz="292">
                  <a:solidFill>
                    <a:srgbClr val="1A1A1A"/>
                  </a:solidFill>
                  <a:latin typeface="Open Sans"/>
                  <a:ea typeface="Open Sans"/>
                  <a:cs typeface="Open Sans"/>
                  <a:sym typeface="Open Sans"/>
                </a:rPr>
                <a:t>PEMBAYARAN</a:t>
              </a:r>
            </a:p>
          </p:txBody>
        </p:sp>
        <p:sp>
          <p:nvSpPr>
            <p:cNvPr name="TextBox 55" id="55"/>
            <p:cNvSpPr txBox="true"/>
            <p:nvPr/>
          </p:nvSpPr>
          <p:spPr>
            <a:xfrm rot="0">
              <a:off x="9241218" y="5689547"/>
              <a:ext cx="360442" cy="74246"/>
            </a:xfrm>
            <a:prstGeom prst="rect">
              <a:avLst/>
            </a:prstGeom>
          </p:spPr>
          <p:txBody>
            <a:bodyPr anchor="t" rtlCol="false" tIns="0" lIns="0" bIns="0" rIns="0">
              <a:spAutoFit/>
            </a:bodyPr>
            <a:lstStyle/>
            <a:p>
              <a:pPr algn="l">
                <a:lnSpc>
                  <a:spcPts val="494"/>
                </a:lnSpc>
              </a:pPr>
              <a:r>
                <a:rPr lang="en-US" sz="353">
                  <a:solidFill>
                    <a:srgbClr val="1A1A1A"/>
                  </a:solidFill>
                  <a:latin typeface="Open Sans"/>
                  <a:ea typeface="Open Sans"/>
                  <a:cs typeface="Open Sans"/>
                  <a:sym typeface="Open Sans"/>
                </a:rPr>
                <a:t>Pembayaran</a:t>
              </a:r>
            </a:p>
          </p:txBody>
        </p:sp>
        <p:sp>
          <p:nvSpPr>
            <p:cNvPr name="TextBox 56" id="56"/>
            <p:cNvSpPr txBox="true"/>
            <p:nvPr/>
          </p:nvSpPr>
          <p:spPr>
            <a:xfrm rot="0">
              <a:off x="3762449" y="7750260"/>
              <a:ext cx="355382" cy="81220"/>
            </a:xfrm>
            <a:prstGeom prst="rect">
              <a:avLst/>
            </a:prstGeom>
          </p:spPr>
          <p:txBody>
            <a:bodyPr anchor="t" rtlCol="false" tIns="0" lIns="0" bIns="0" rIns="0">
              <a:spAutoFit/>
            </a:bodyPr>
            <a:lstStyle/>
            <a:p>
              <a:pPr algn="l">
                <a:lnSpc>
                  <a:spcPts val="477"/>
                </a:lnSpc>
              </a:pPr>
              <a:r>
                <a:rPr lang="en-US" sz="341">
                  <a:solidFill>
                    <a:srgbClr val="1A1A1A"/>
                  </a:solidFill>
                  <a:latin typeface="Open Sans"/>
                  <a:ea typeface="Open Sans"/>
                  <a:cs typeface="Open Sans"/>
                  <a:sym typeface="Open Sans"/>
                </a:rPr>
                <a:t>Rp 1.000.000</a:t>
              </a:r>
            </a:p>
          </p:txBody>
        </p:sp>
        <p:sp>
          <p:nvSpPr>
            <p:cNvPr name="TextBox 57" id="57"/>
            <p:cNvSpPr txBox="true"/>
            <p:nvPr/>
          </p:nvSpPr>
          <p:spPr>
            <a:xfrm rot="0">
              <a:off x="4516955" y="7748065"/>
              <a:ext cx="343485" cy="86343"/>
            </a:xfrm>
            <a:prstGeom prst="rect">
              <a:avLst/>
            </a:prstGeom>
          </p:spPr>
          <p:txBody>
            <a:bodyPr anchor="t" rtlCol="false" tIns="0" lIns="0" bIns="0" rIns="0">
              <a:spAutoFit/>
            </a:bodyPr>
            <a:lstStyle/>
            <a:p>
              <a:pPr algn="l">
                <a:lnSpc>
                  <a:spcPts val="511"/>
                </a:lnSpc>
              </a:pPr>
              <a:r>
                <a:rPr lang="en-US" sz="365">
                  <a:solidFill>
                    <a:srgbClr val="1A1A1A"/>
                  </a:solidFill>
                  <a:latin typeface="Open Sans"/>
                  <a:ea typeface="Open Sans"/>
                  <a:cs typeface="Open Sans"/>
                  <a:sym typeface="Open Sans"/>
                </a:rPr>
                <a:t>Jumlah Lain</a:t>
              </a:r>
            </a:p>
          </p:txBody>
        </p:sp>
        <p:sp>
          <p:nvSpPr>
            <p:cNvPr name="TextBox 58" id="58"/>
            <p:cNvSpPr txBox="true"/>
            <p:nvPr/>
          </p:nvSpPr>
          <p:spPr>
            <a:xfrm rot="0">
              <a:off x="3750364" y="8710317"/>
              <a:ext cx="150479" cy="173385"/>
            </a:xfrm>
            <a:prstGeom prst="rect">
              <a:avLst/>
            </a:prstGeom>
          </p:spPr>
          <p:txBody>
            <a:bodyPr anchor="t" rtlCol="false" tIns="0" lIns="0" bIns="0" rIns="0">
              <a:spAutoFit/>
            </a:bodyPr>
            <a:lstStyle/>
            <a:p>
              <a:pPr algn="l">
                <a:lnSpc>
                  <a:spcPts val="1092"/>
                </a:lnSpc>
              </a:pPr>
              <a:r>
                <a:rPr lang="en-US" sz="780">
                  <a:solidFill>
                    <a:srgbClr val="333333"/>
                  </a:solidFill>
                  <a:latin typeface="Open Sans"/>
                  <a:ea typeface="Open Sans"/>
                  <a:cs typeface="Open Sans"/>
                  <a:sym typeface="Open Sans"/>
                </a:rPr>
                <a:t>Ya</a:t>
              </a:r>
            </a:p>
          </p:txBody>
        </p:sp>
        <p:sp>
          <p:nvSpPr>
            <p:cNvPr name="TextBox 59" id="59"/>
            <p:cNvSpPr txBox="true"/>
            <p:nvPr/>
          </p:nvSpPr>
          <p:spPr>
            <a:xfrm rot="0">
              <a:off x="4547544" y="10544289"/>
              <a:ext cx="337025" cy="173385"/>
            </a:xfrm>
            <a:prstGeom prst="rect">
              <a:avLst/>
            </a:prstGeom>
          </p:spPr>
          <p:txBody>
            <a:bodyPr anchor="t" rtlCol="false" tIns="0" lIns="0" bIns="0" rIns="0">
              <a:spAutoFit/>
            </a:bodyPr>
            <a:lstStyle/>
            <a:p>
              <a:pPr algn="l">
                <a:lnSpc>
                  <a:spcPts val="1092"/>
                </a:lnSpc>
              </a:pPr>
              <a:r>
                <a:rPr lang="en-US" sz="780">
                  <a:solidFill>
                    <a:srgbClr val="333333"/>
                  </a:solidFill>
                  <a:latin typeface="Open Sans"/>
                  <a:ea typeface="Open Sans"/>
                  <a:cs typeface="Open Sans"/>
                  <a:sym typeface="Open Sans"/>
                </a:rPr>
                <a:t>Tidak</a:t>
              </a:r>
            </a:p>
          </p:txBody>
        </p:sp>
        <p:sp>
          <p:nvSpPr>
            <p:cNvPr name="TextBox 60" id="60"/>
            <p:cNvSpPr txBox="true"/>
            <p:nvPr/>
          </p:nvSpPr>
          <p:spPr>
            <a:xfrm rot="0">
              <a:off x="8389320" y="9466612"/>
              <a:ext cx="145900" cy="79369"/>
            </a:xfrm>
            <a:prstGeom prst="rect">
              <a:avLst/>
            </a:prstGeom>
          </p:spPr>
          <p:txBody>
            <a:bodyPr anchor="t" rtlCol="false" tIns="0" lIns="0" bIns="0" rIns="0">
              <a:spAutoFit/>
            </a:bodyPr>
            <a:lstStyle/>
            <a:p>
              <a:pPr algn="l">
                <a:lnSpc>
                  <a:spcPts val="524"/>
                </a:lnSpc>
              </a:pPr>
              <a:r>
                <a:rPr lang="en-US" sz="377">
                  <a:solidFill>
                    <a:srgbClr val="1A1A1A"/>
                  </a:solidFill>
                  <a:latin typeface="Open Sans"/>
                  <a:ea typeface="Open Sans"/>
                  <a:cs typeface="Open Sans"/>
                  <a:sym typeface="Open Sans"/>
                </a:rPr>
                <a:t>Pilih </a:t>
              </a:r>
            </a:p>
          </p:txBody>
        </p:sp>
        <p:sp>
          <p:nvSpPr>
            <p:cNvPr name="TextBox 61" id="61"/>
            <p:cNvSpPr txBox="true"/>
            <p:nvPr/>
          </p:nvSpPr>
          <p:spPr>
            <a:xfrm rot="0">
              <a:off x="8325633" y="9555368"/>
              <a:ext cx="258848" cy="79369"/>
            </a:xfrm>
            <a:prstGeom prst="rect">
              <a:avLst/>
            </a:prstGeom>
          </p:spPr>
          <p:txBody>
            <a:bodyPr anchor="t" rtlCol="false" tIns="0" lIns="0" bIns="0" rIns="0">
              <a:spAutoFit/>
            </a:bodyPr>
            <a:lstStyle/>
            <a:p>
              <a:pPr algn="l">
                <a:lnSpc>
                  <a:spcPts val="524"/>
                </a:lnSpc>
              </a:pPr>
              <a:r>
                <a:rPr lang="en-US" sz="377">
                  <a:solidFill>
                    <a:srgbClr val="1A1A1A"/>
                  </a:solidFill>
                  <a:latin typeface="Open Sans"/>
                  <a:ea typeface="Open Sans"/>
                  <a:cs typeface="Open Sans"/>
                  <a:sym typeface="Open Sans"/>
                </a:rPr>
                <a:t>Nominal</a:t>
              </a:r>
            </a:p>
          </p:txBody>
        </p:sp>
        <p:sp>
          <p:nvSpPr>
            <p:cNvPr name="TextBox 62" id="62"/>
            <p:cNvSpPr txBox="true"/>
            <p:nvPr/>
          </p:nvSpPr>
          <p:spPr>
            <a:xfrm rot="0">
              <a:off x="8277564" y="7598559"/>
              <a:ext cx="356909" cy="79369"/>
            </a:xfrm>
            <a:prstGeom prst="rect">
              <a:avLst/>
            </a:prstGeom>
          </p:spPr>
          <p:txBody>
            <a:bodyPr anchor="t" rtlCol="false" tIns="0" lIns="0" bIns="0" rIns="0">
              <a:spAutoFit/>
            </a:bodyPr>
            <a:lstStyle/>
            <a:p>
              <a:pPr algn="l">
                <a:lnSpc>
                  <a:spcPts val="529"/>
                </a:lnSpc>
              </a:pPr>
              <a:r>
                <a:rPr lang="en-US" sz="377">
                  <a:solidFill>
                    <a:srgbClr val="1A1A1A"/>
                  </a:solidFill>
                  <a:latin typeface="Open Sans"/>
                  <a:ea typeface="Open Sans"/>
                  <a:cs typeface="Open Sans"/>
                  <a:sym typeface="Open Sans"/>
                </a:rPr>
                <a:t>Telepon/HP</a:t>
              </a:r>
            </a:p>
          </p:txBody>
        </p:sp>
        <p:sp>
          <p:nvSpPr>
            <p:cNvPr name="TextBox 63" id="63"/>
            <p:cNvSpPr txBox="true"/>
            <p:nvPr/>
          </p:nvSpPr>
          <p:spPr>
            <a:xfrm rot="0">
              <a:off x="8299853" y="8465908"/>
              <a:ext cx="328410" cy="256882"/>
            </a:xfrm>
            <a:prstGeom prst="rect">
              <a:avLst/>
            </a:prstGeom>
          </p:spPr>
          <p:txBody>
            <a:bodyPr anchor="t" rtlCol="false" tIns="0" lIns="0" bIns="0" rIns="0">
              <a:spAutoFit/>
            </a:bodyPr>
            <a:lstStyle/>
            <a:p>
              <a:pPr algn="l">
                <a:lnSpc>
                  <a:spcPts val="524"/>
                </a:lnSpc>
              </a:pPr>
              <a:r>
                <a:rPr lang="en-US" sz="377">
                  <a:solidFill>
                    <a:srgbClr val="1A1A1A"/>
                  </a:solidFill>
                  <a:latin typeface="Open Sans"/>
                  <a:ea typeface="Open Sans"/>
                  <a:cs typeface="Open Sans"/>
                  <a:sym typeface="Open Sans"/>
                </a:rPr>
                <a:t>Masukkan  Nomor  Telepon</a:t>
              </a:r>
            </a:p>
          </p:txBody>
        </p:sp>
        <p:sp>
          <p:nvSpPr>
            <p:cNvPr name="TextBox 64" id="64"/>
            <p:cNvSpPr txBox="true"/>
            <p:nvPr/>
          </p:nvSpPr>
          <p:spPr>
            <a:xfrm rot="0">
              <a:off x="9256899" y="7598559"/>
              <a:ext cx="328473" cy="79369"/>
            </a:xfrm>
            <a:prstGeom prst="rect">
              <a:avLst/>
            </a:prstGeom>
          </p:spPr>
          <p:txBody>
            <a:bodyPr anchor="t" rtlCol="false" tIns="0" lIns="0" bIns="0" rIns="0">
              <a:spAutoFit/>
            </a:bodyPr>
            <a:lstStyle/>
            <a:p>
              <a:pPr algn="l">
                <a:lnSpc>
                  <a:spcPts val="529"/>
                </a:lnSpc>
              </a:pPr>
              <a:r>
                <a:rPr lang="en-US" sz="377">
                  <a:solidFill>
                    <a:srgbClr val="1A1A1A"/>
                  </a:solidFill>
                  <a:latin typeface="Open Sans"/>
                  <a:ea typeface="Open Sans"/>
                  <a:cs typeface="Open Sans"/>
                  <a:sym typeface="Open Sans"/>
                </a:rPr>
                <a:t>Listrik/PLN</a:t>
              </a:r>
            </a:p>
          </p:txBody>
        </p:sp>
        <p:sp>
          <p:nvSpPr>
            <p:cNvPr name="TextBox 65" id="65"/>
            <p:cNvSpPr txBox="true"/>
            <p:nvPr/>
          </p:nvSpPr>
          <p:spPr>
            <a:xfrm rot="0">
              <a:off x="9354291" y="9466612"/>
              <a:ext cx="145900" cy="79369"/>
            </a:xfrm>
            <a:prstGeom prst="rect">
              <a:avLst/>
            </a:prstGeom>
          </p:spPr>
          <p:txBody>
            <a:bodyPr anchor="t" rtlCol="false" tIns="0" lIns="0" bIns="0" rIns="0">
              <a:spAutoFit/>
            </a:bodyPr>
            <a:lstStyle/>
            <a:p>
              <a:pPr algn="l">
                <a:lnSpc>
                  <a:spcPts val="524"/>
                </a:lnSpc>
              </a:pPr>
              <a:r>
                <a:rPr lang="en-US" sz="377">
                  <a:solidFill>
                    <a:srgbClr val="1A1A1A"/>
                  </a:solidFill>
                  <a:latin typeface="Open Sans"/>
                  <a:ea typeface="Open Sans"/>
                  <a:cs typeface="Open Sans"/>
                  <a:sym typeface="Open Sans"/>
                </a:rPr>
                <a:t>Pilih </a:t>
              </a:r>
            </a:p>
          </p:txBody>
        </p:sp>
        <p:sp>
          <p:nvSpPr>
            <p:cNvPr name="TextBox 66" id="66"/>
            <p:cNvSpPr txBox="true"/>
            <p:nvPr/>
          </p:nvSpPr>
          <p:spPr>
            <a:xfrm rot="0">
              <a:off x="9290604" y="9555368"/>
              <a:ext cx="258848" cy="79369"/>
            </a:xfrm>
            <a:prstGeom prst="rect">
              <a:avLst/>
            </a:prstGeom>
          </p:spPr>
          <p:txBody>
            <a:bodyPr anchor="t" rtlCol="false" tIns="0" lIns="0" bIns="0" rIns="0">
              <a:spAutoFit/>
            </a:bodyPr>
            <a:lstStyle/>
            <a:p>
              <a:pPr algn="l">
                <a:lnSpc>
                  <a:spcPts val="524"/>
                </a:lnSpc>
              </a:pPr>
              <a:r>
                <a:rPr lang="en-US" sz="377">
                  <a:solidFill>
                    <a:srgbClr val="1A1A1A"/>
                  </a:solidFill>
                  <a:latin typeface="Open Sans"/>
                  <a:ea typeface="Open Sans"/>
                  <a:cs typeface="Open Sans"/>
                  <a:sym typeface="Open Sans"/>
                </a:rPr>
                <a:t>Nominal</a:t>
              </a:r>
            </a:p>
          </p:txBody>
        </p:sp>
        <p:sp>
          <p:nvSpPr>
            <p:cNvPr name="TextBox 67" id="67"/>
            <p:cNvSpPr txBox="true"/>
            <p:nvPr/>
          </p:nvSpPr>
          <p:spPr>
            <a:xfrm rot="0">
              <a:off x="9246738" y="10725640"/>
              <a:ext cx="348336" cy="79369"/>
            </a:xfrm>
            <a:prstGeom prst="rect">
              <a:avLst/>
            </a:prstGeom>
          </p:spPr>
          <p:txBody>
            <a:bodyPr anchor="t" rtlCol="false" tIns="0" lIns="0" bIns="0" rIns="0">
              <a:spAutoFit/>
            </a:bodyPr>
            <a:lstStyle/>
            <a:p>
              <a:pPr algn="l">
                <a:lnSpc>
                  <a:spcPts val="529"/>
                </a:lnSpc>
              </a:pPr>
              <a:r>
                <a:rPr lang="en-US" sz="377">
                  <a:solidFill>
                    <a:srgbClr val="1A1A1A"/>
                  </a:solidFill>
                  <a:latin typeface="Open Sans"/>
                  <a:ea typeface="Open Sans"/>
                  <a:cs typeface="Open Sans"/>
                  <a:sym typeface="Open Sans"/>
                </a:rPr>
                <a:t>Cetak Struk</a:t>
              </a:r>
            </a:p>
          </p:txBody>
        </p:sp>
        <p:sp>
          <p:nvSpPr>
            <p:cNvPr name="TextBox 68" id="68"/>
            <p:cNvSpPr txBox="true"/>
            <p:nvPr/>
          </p:nvSpPr>
          <p:spPr>
            <a:xfrm rot="0">
              <a:off x="9265242" y="8465908"/>
              <a:ext cx="328410" cy="168126"/>
            </a:xfrm>
            <a:prstGeom prst="rect">
              <a:avLst/>
            </a:prstGeom>
          </p:spPr>
          <p:txBody>
            <a:bodyPr anchor="t" rtlCol="false" tIns="0" lIns="0" bIns="0" rIns="0">
              <a:spAutoFit/>
            </a:bodyPr>
            <a:lstStyle/>
            <a:p>
              <a:pPr algn="ctr">
                <a:lnSpc>
                  <a:spcPts val="524"/>
                </a:lnSpc>
              </a:pPr>
              <a:r>
                <a:rPr lang="en-US" sz="377">
                  <a:solidFill>
                    <a:srgbClr val="1A1A1A"/>
                  </a:solidFill>
                  <a:latin typeface="Open Sans"/>
                  <a:ea typeface="Open Sans"/>
                  <a:cs typeface="Open Sans"/>
                  <a:sym typeface="Open Sans"/>
                </a:rPr>
                <a:t>Masukkan  Nomor </a:t>
              </a:r>
            </a:p>
          </p:txBody>
        </p:sp>
        <p:sp>
          <p:nvSpPr>
            <p:cNvPr name="TextBox 69" id="69"/>
            <p:cNvSpPr txBox="true"/>
            <p:nvPr/>
          </p:nvSpPr>
          <p:spPr>
            <a:xfrm rot="0">
              <a:off x="9328720" y="8643422"/>
              <a:ext cx="181925" cy="79369"/>
            </a:xfrm>
            <a:prstGeom prst="rect">
              <a:avLst/>
            </a:prstGeom>
          </p:spPr>
          <p:txBody>
            <a:bodyPr anchor="t" rtlCol="false" tIns="0" lIns="0" bIns="0" rIns="0">
              <a:spAutoFit/>
            </a:bodyPr>
            <a:lstStyle/>
            <a:p>
              <a:pPr algn="l">
                <a:lnSpc>
                  <a:spcPts val="524"/>
                </a:lnSpc>
              </a:pPr>
              <a:r>
                <a:rPr lang="en-US" sz="377">
                  <a:solidFill>
                    <a:srgbClr val="1A1A1A"/>
                  </a:solidFill>
                  <a:latin typeface="Open Sans"/>
                  <a:ea typeface="Open Sans"/>
                  <a:cs typeface="Open Sans"/>
                  <a:sym typeface="Open Sans"/>
                </a:rPr>
                <a:t>Meter</a:t>
              </a:r>
            </a:p>
          </p:txBody>
        </p:sp>
        <p:sp>
          <p:nvSpPr>
            <p:cNvPr name="TextBox 70" id="70"/>
            <p:cNvSpPr txBox="true"/>
            <p:nvPr/>
          </p:nvSpPr>
          <p:spPr>
            <a:xfrm rot="0">
              <a:off x="10320098" y="9466403"/>
              <a:ext cx="145900" cy="79369"/>
            </a:xfrm>
            <a:prstGeom prst="rect">
              <a:avLst/>
            </a:prstGeom>
          </p:spPr>
          <p:txBody>
            <a:bodyPr anchor="t" rtlCol="false" tIns="0" lIns="0" bIns="0" rIns="0">
              <a:spAutoFit/>
            </a:bodyPr>
            <a:lstStyle/>
            <a:p>
              <a:pPr algn="l">
                <a:lnSpc>
                  <a:spcPts val="524"/>
                </a:lnSpc>
              </a:pPr>
              <a:r>
                <a:rPr lang="en-US" sz="377">
                  <a:solidFill>
                    <a:srgbClr val="1A1A1A"/>
                  </a:solidFill>
                  <a:latin typeface="Open Sans"/>
                  <a:ea typeface="Open Sans"/>
                  <a:cs typeface="Open Sans"/>
                  <a:sym typeface="Open Sans"/>
                </a:rPr>
                <a:t>Pilih </a:t>
              </a:r>
            </a:p>
          </p:txBody>
        </p:sp>
        <p:sp>
          <p:nvSpPr>
            <p:cNvPr name="TextBox 71" id="71"/>
            <p:cNvSpPr txBox="true"/>
            <p:nvPr/>
          </p:nvSpPr>
          <p:spPr>
            <a:xfrm rot="0">
              <a:off x="10256411" y="9555159"/>
              <a:ext cx="258848" cy="79369"/>
            </a:xfrm>
            <a:prstGeom prst="rect">
              <a:avLst/>
            </a:prstGeom>
          </p:spPr>
          <p:txBody>
            <a:bodyPr anchor="t" rtlCol="false" tIns="0" lIns="0" bIns="0" rIns="0">
              <a:spAutoFit/>
            </a:bodyPr>
            <a:lstStyle/>
            <a:p>
              <a:pPr algn="l">
                <a:lnSpc>
                  <a:spcPts val="524"/>
                </a:lnSpc>
              </a:pPr>
              <a:r>
                <a:rPr lang="en-US" sz="377">
                  <a:solidFill>
                    <a:srgbClr val="1A1A1A"/>
                  </a:solidFill>
                  <a:latin typeface="Open Sans"/>
                  <a:ea typeface="Open Sans"/>
                  <a:cs typeface="Open Sans"/>
                  <a:sym typeface="Open Sans"/>
                </a:rPr>
                <a:t>Nominal</a:t>
              </a:r>
            </a:p>
          </p:txBody>
        </p:sp>
      </p:grpSp>
    </p:spTree>
  </p:cSld>
  <p:clrMapOvr>
    <a:masterClrMapping/>
  </p:clrMapOvr>
  <p:transition spd="slow">
    <p:cover dir="d"/>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11111"/>
        </a:solidFill>
      </p:bgPr>
    </p:bg>
    <p:spTree>
      <p:nvGrpSpPr>
        <p:cNvPr id="1" name=""/>
        <p:cNvGrpSpPr/>
        <p:nvPr/>
      </p:nvGrpSpPr>
      <p:grpSpPr>
        <a:xfrm>
          <a:off x="0" y="0"/>
          <a:ext cx="0" cy="0"/>
          <a:chOff x="0" y="0"/>
          <a:chExt cx="0" cy="0"/>
        </a:xfrm>
      </p:grpSpPr>
      <p:sp>
        <p:nvSpPr>
          <p:cNvPr name="Freeform 2" id="2"/>
          <p:cNvSpPr/>
          <p:nvPr/>
        </p:nvSpPr>
        <p:spPr>
          <a:xfrm flipH="false" flipV="false" rot="-2800620">
            <a:off x="-4167079" y="-6677020"/>
            <a:ext cx="12162710" cy="10019032"/>
          </a:xfrm>
          <a:custGeom>
            <a:avLst/>
            <a:gdLst/>
            <a:ahLst/>
            <a:cxnLst/>
            <a:rect r="r" b="b" t="t" l="l"/>
            <a:pathLst>
              <a:path h="10019032" w="12162710">
                <a:moveTo>
                  <a:pt x="0" y="0"/>
                </a:moveTo>
                <a:lnTo>
                  <a:pt x="12162710" y="0"/>
                </a:lnTo>
                <a:lnTo>
                  <a:pt x="12162710" y="10019032"/>
                </a:lnTo>
                <a:lnTo>
                  <a:pt x="0" y="10019032"/>
                </a:lnTo>
                <a:lnTo>
                  <a:pt x="0" y="0"/>
                </a:lnTo>
                <a:close/>
              </a:path>
            </a:pathLst>
          </a:custGeom>
          <a:blipFill>
            <a:blip r:embed="rId2">
              <a:alphaModFix amt="50000"/>
            </a:blip>
            <a:stretch>
              <a:fillRect l="0" t="0" r="0" b="0"/>
            </a:stretch>
          </a:blipFill>
        </p:spPr>
      </p:sp>
      <p:sp>
        <p:nvSpPr>
          <p:cNvPr name="Freeform 3" id="3"/>
          <p:cNvSpPr/>
          <p:nvPr/>
        </p:nvSpPr>
        <p:spPr>
          <a:xfrm flipH="false" flipV="false" rot="-3822433">
            <a:off x="11277690" y="5003303"/>
            <a:ext cx="14605849" cy="12031568"/>
          </a:xfrm>
          <a:custGeom>
            <a:avLst/>
            <a:gdLst/>
            <a:ahLst/>
            <a:cxnLst/>
            <a:rect r="r" b="b" t="t" l="l"/>
            <a:pathLst>
              <a:path h="12031568" w="14605849">
                <a:moveTo>
                  <a:pt x="0" y="0"/>
                </a:moveTo>
                <a:lnTo>
                  <a:pt x="14605849" y="0"/>
                </a:lnTo>
                <a:lnTo>
                  <a:pt x="14605849" y="12031568"/>
                </a:lnTo>
                <a:lnTo>
                  <a:pt x="0" y="12031568"/>
                </a:lnTo>
                <a:lnTo>
                  <a:pt x="0" y="0"/>
                </a:lnTo>
                <a:close/>
              </a:path>
            </a:pathLst>
          </a:custGeom>
          <a:blipFill>
            <a:blip r:embed="rId2">
              <a:alphaModFix amt="50000"/>
            </a:blip>
            <a:stretch>
              <a:fillRect l="0" t="0" r="0" b="0"/>
            </a:stretch>
          </a:blipFill>
        </p:spPr>
      </p:sp>
      <p:sp>
        <p:nvSpPr>
          <p:cNvPr name="Freeform 4" id="4"/>
          <p:cNvSpPr/>
          <p:nvPr/>
        </p:nvSpPr>
        <p:spPr>
          <a:xfrm flipH="false" flipV="false" rot="0">
            <a:off x="254298" y="1648004"/>
            <a:ext cx="9476870" cy="7936878"/>
          </a:xfrm>
          <a:custGeom>
            <a:avLst/>
            <a:gdLst/>
            <a:ahLst/>
            <a:cxnLst/>
            <a:rect r="r" b="b" t="t" l="l"/>
            <a:pathLst>
              <a:path h="7936878" w="9476870">
                <a:moveTo>
                  <a:pt x="0" y="0"/>
                </a:moveTo>
                <a:lnTo>
                  <a:pt x="9476869" y="0"/>
                </a:lnTo>
                <a:lnTo>
                  <a:pt x="9476869" y="7936878"/>
                </a:lnTo>
                <a:lnTo>
                  <a:pt x="0" y="7936878"/>
                </a:lnTo>
                <a:lnTo>
                  <a:pt x="0" y="0"/>
                </a:lnTo>
                <a:close/>
              </a:path>
            </a:pathLst>
          </a:custGeom>
          <a:blipFill>
            <a:blip r:embed="rId3"/>
            <a:stretch>
              <a:fillRect l="0" t="0" r="0" b="0"/>
            </a:stretch>
          </a:blipFill>
        </p:spPr>
      </p:sp>
      <p:sp>
        <p:nvSpPr>
          <p:cNvPr name="Freeform 5" id="5"/>
          <p:cNvSpPr/>
          <p:nvPr/>
        </p:nvSpPr>
        <p:spPr>
          <a:xfrm flipH="false" flipV="false" rot="0">
            <a:off x="8539373" y="1648004"/>
            <a:ext cx="9385286" cy="7920540"/>
          </a:xfrm>
          <a:custGeom>
            <a:avLst/>
            <a:gdLst/>
            <a:ahLst/>
            <a:cxnLst/>
            <a:rect r="r" b="b" t="t" l="l"/>
            <a:pathLst>
              <a:path h="7920540" w="9385286">
                <a:moveTo>
                  <a:pt x="0" y="0"/>
                </a:moveTo>
                <a:lnTo>
                  <a:pt x="9385285" y="0"/>
                </a:lnTo>
                <a:lnTo>
                  <a:pt x="9385285" y="7920540"/>
                </a:lnTo>
                <a:lnTo>
                  <a:pt x="0" y="7920540"/>
                </a:lnTo>
                <a:lnTo>
                  <a:pt x="0" y="0"/>
                </a:lnTo>
                <a:close/>
              </a:path>
            </a:pathLst>
          </a:custGeom>
          <a:blipFill>
            <a:blip r:embed="rId4"/>
            <a:stretch>
              <a:fillRect l="-18147" t="0" r="-19356" b="0"/>
            </a:stretch>
          </a:blipFill>
        </p:spPr>
      </p:sp>
      <p:sp>
        <p:nvSpPr>
          <p:cNvPr name="TextBox 6" id="6"/>
          <p:cNvSpPr txBox="true"/>
          <p:nvPr/>
        </p:nvSpPr>
        <p:spPr>
          <a:xfrm rot="0">
            <a:off x="7288064" y="519845"/>
            <a:ext cx="3711872" cy="1303459"/>
          </a:xfrm>
          <a:prstGeom prst="rect">
            <a:avLst/>
          </a:prstGeom>
        </p:spPr>
        <p:txBody>
          <a:bodyPr anchor="t" rtlCol="false" tIns="0" lIns="0" bIns="0" rIns="0">
            <a:spAutoFit/>
          </a:bodyPr>
          <a:lstStyle/>
          <a:p>
            <a:pPr algn="l">
              <a:lnSpc>
                <a:spcPts val="9415"/>
              </a:lnSpc>
            </a:pPr>
            <a:r>
              <a:rPr lang="en-US" b="true" sz="10461" spc="-533">
                <a:solidFill>
                  <a:srgbClr val="EFEEDC"/>
                </a:solidFill>
                <a:latin typeface="Inter Bold"/>
                <a:ea typeface="Inter Bold"/>
                <a:cs typeface="Inter Bold"/>
                <a:sym typeface="Inter Bold"/>
              </a:rPr>
              <a:t>CODE</a:t>
            </a:r>
          </a:p>
        </p:txBody>
      </p:sp>
      <p:sp>
        <p:nvSpPr>
          <p:cNvPr name="TextBox 7" id="7"/>
          <p:cNvSpPr txBox="true"/>
          <p:nvPr/>
        </p:nvSpPr>
        <p:spPr>
          <a:xfrm rot="0">
            <a:off x="13232016" y="526012"/>
            <a:ext cx="3955554" cy="900601"/>
          </a:xfrm>
          <a:prstGeom prst="rect">
            <a:avLst/>
          </a:prstGeom>
        </p:spPr>
        <p:txBody>
          <a:bodyPr anchor="t" rtlCol="false" tIns="0" lIns="0" bIns="0" rIns="0">
            <a:spAutoFit/>
          </a:bodyPr>
          <a:lstStyle/>
          <a:p>
            <a:pPr algn="ctr">
              <a:lnSpc>
                <a:spcPts val="7323"/>
              </a:lnSpc>
              <a:spcBef>
                <a:spcPct val="0"/>
              </a:spcBef>
            </a:pPr>
            <a:r>
              <a:rPr lang="en-US" sz="5230" spc="-266">
                <a:solidFill>
                  <a:srgbClr val="EFEEDC"/>
                </a:solidFill>
                <a:latin typeface="Inter"/>
                <a:ea typeface="Inter"/>
                <a:cs typeface="Inter"/>
                <a:sym typeface="Inter"/>
              </a:rPr>
              <a:t>FULL </a:t>
            </a:r>
            <a:r>
              <a:rPr lang="en-US" sz="5230" spc="-266" u="sng">
                <a:solidFill>
                  <a:srgbClr val="EFEEDC"/>
                </a:solidFill>
                <a:latin typeface="Inter"/>
                <a:ea typeface="Inter"/>
                <a:cs typeface="Inter"/>
                <a:sym typeface="Inter"/>
                <a:hlinkClick r:id="rId5" tooltip="https://github.com/parkuskus/Tubes-Berkom/blob/main/Source%20Code/Python%20Tubes.py"/>
              </a:rPr>
              <a:t>GITHUB</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11111"/>
        </a:solidFill>
      </p:bgPr>
    </p:bg>
    <p:spTree>
      <p:nvGrpSpPr>
        <p:cNvPr id="1" name=""/>
        <p:cNvGrpSpPr/>
        <p:nvPr/>
      </p:nvGrpSpPr>
      <p:grpSpPr>
        <a:xfrm>
          <a:off x="0" y="0"/>
          <a:ext cx="0" cy="0"/>
          <a:chOff x="0" y="0"/>
          <a:chExt cx="0" cy="0"/>
        </a:xfrm>
      </p:grpSpPr>
      <p:sp>
        <p:nvSpPr>
          <p:cNvPr name="Freeform 2" id="2"/>
          <p:cNvSpPr/>
          <p:nvPr/>
        </p:nvSpPr>
        <p:spPr>
          <a:xfrm flipH="false" flipV="false" rot="-2800620">
            <a:off x="-4167079" y="-6677020"/>
            <a:ext cx="12162710" cy="10019032"/>
          </a:xfrm>
          <a:custGeom>
            <a:avLst/>
            <a:gdLst/>
            <a:ahLst/>
            <a:cxnLst/>
            <a:rect r="r" b="b" t="t" l="l"/>
            <a:pathLst>
              <a:path h="10019032" w="12162710">
                <a:moveTo>
                  <a:pt x="0" y="0"/>
                </a:moveTo>
                <a:lnTo>
                  <a:pt x="12162710" y="0"/>
                </a:lnTo>
                <a:lnTo>
                  <a:pt x="12162710" y="10019032"/>
                </a:lnTo>
                <a:lnTo>
                  <a:pt x="0" y="10019032"/>
                </a:lnTo>
                <a:lnTo>
                  <a:pt x="0" y="0"/>
                </a:lnTo>
                <a:close/>
              </a:path>
            </a:pathLst>
          </a:custGeom>
          <a:blipFill>
            <a:blip r:embed="rId2">
              <a:alphaModFix amt="50000"/>
            </a:blip>
            <a:stretch>
              <a:fillRect l="0" t="0" r="0" b="0"/>
            </a:stretch>
          </a:blipFill>
        </p:spPr>
      </p:sp>
      <p:sp>
        <p:nvSpPr>
          <p:cNvPr name="Freeform 3" id="3"/>
          <p:cNvSpPr/>
          <p:nvPr/>
        </p:nvSpPr>
        <p:spPr>
          <a:xfrm flipH="false" flipV="false" rot="-3822433">
            <a:off x="11277690" y="5003303"/>
            <a:ext cx="14605849" cy="12031568"/>
          </a:xfrm>
          <a:custGeom>
            <a:avLst/>
            <a:gdLst/>
            <a:ahLst/>
            <a:cxnLst/>
            <a:rect r="r" b="b" t="t" l="l"/>
            <a:pathLst>
              <a:path h="12031568" w="14605849">
                <a:moveTo>
                  <a:pt x="0" y="0"/>
                </a:moveTo>
                <a:lnTo>
                  <a:pt x="14605849" y="0"/>
                </a:lnTo>
                <a:lnTo>
                  <a:pt x="14605849" y="12031568"/>
                </a:lnTo>
                <a:lnTo>
                  <a:pt x="0" y="12031568"/>
                </a:lnTo>
                <a:lnTo>
                  <a:pt x="0" y="0"/>
                </a:lnTo>
                <a:close/>
              </a:path>
            </a:pathLst>
          </a:custGeom>
          <a:blipFill>
            <a:blip r:embed="rId2">
              <a:alphaModFix amt="50000"/>
            </a:blip>
            <a:stretch>
              <a:fillRect l="0" t="0" r="0" b="0"/>
            </a:stretch>
          </a:blipFill>
        </p:spPr>
      </p:sp>
      <p:sp>
        <p:nvSpPr>
          <p:cNvPr name="TextBox 4" id="4"/>
          <p:cNvSpPr txBox="true"/>
          <p:nvPr/>
        </p:nvSpPr>
        <p:spPr>
          <a:xfrm rot="0">
            <a:off x="4528939" y="1298111"/>
            <a:ext cx="9230121" cy="1303459"/>
          </a:xfrm>
          <a:prstGeom prst="rect">
            <a:avLst/>
          </a:prstGeom>
        </p:spPr>
        <p:txBody>
          <a:bodyPr anchor="t" rtlCol="false" tIns="0" lIns="0" bIns="0" rIns="0">
            <a:spAutoFit/>
          </a:bodyPr>
          <a:lstStyle/>
          <a:p>
            <a:pPr algn="ctr">
              <a:lnSpc>
                <a:spcPts val="9415"/>
              </a:lnSpc>
            </a:pPr>
            <a:r>
              <a:rPr lang="en-US" b="true" sz="10461" spc="-533">
                <a:solidFill>
                  <a:srgbClr val="EFEEDC"/>
                </a:solidFill>
                <a:latin typeface="Inter Bold"/>
                <a:ea typeface="Inter Bold"/>
                <a:cs typeface="Inter Bold"/>
                <a:sym typeface="Inter Bold"/>
              </a:rPr>
              <a:t>KESIMPULAN</a:t>
            </a:r>
          </a:p>
        </p:txBody>
      </p:sp>
      <p:sp>
        <p:nvSpPr>
          <p:cNvPr name="TextBox 5" id="5"/>
          <p:cNvSpPr txBox="true"/>
          <p:nvPr/>
        </p:nvSpPr>
        <p:spPr>
          <a:xfrm rot="0">
            <a:off x="2860435" y="3904904"/>
            <a:ext cx="12567129" cy="4130010"/>
          </a:xfrm>
          <a:prstGeom prst="rect">
            <a:avLst/>
          </a:prstGeom>
        </p:spPr>
        <p:txBody>
          <a:bodyPr anchor="t" rtlCol="false" tIns="0" lIns="0" bIns="0" rIns="0">
            <a:spAutoFit/>
          </a:bodyPr>
          <a:lstStyle/>
          <a:p>
            <a:pPr algn="ctr">
              <a:lnSpc>
                <a:spcPts val="4634"/>
              </a:lnSpc>
            </a:pPr>
            <a:r>
              <a:rPr lang="en-US" sz="5149" spc="-262">
                <a:solidFill>
                  <a:srgbClr val="EFEEDC"/>
                </a:solidFill>
                <a:latin typeface="Glacial Indifference"/>
                <a:ea typeface="Glacial Indifference"/>
                <a:cs typeface="Glacial Indifference"/>
                <a:sym typeface="Glacial Indifference"/>
              </a:rPr>
              <a:t>Dengan adanya ATM, nasabah bank akan semakin mudah untuk melakukan transaksi tanpa harus datang ke teller di kantor cabang bank. Selain itu, adanya ATM meningkatkan jumlah transaksi yang terjadi sehingga berpotensi untuk meningkatkan keuntungan baik keuntungan individu maupun keuntungan korporasi</a:t>
            </a:r>
          </a:p>
        </p:txBody>
      </p:sp>
    </p:spTree>
  </p:cSld>
  <p:clrMapOvr>
    <a:masterClrMapping/>
  </p:clrMapOvr>
  <p:transition spd="fast">
    <p:wipe dir="d"/>
  </p:transition>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EFEEDC"/>
        </a:solidFill>
      </p:bgPr>
    </p:bg>
    <p:spTree>
      <p:nvGrpSpPr>
        <p:cNvPr id="1" name=""/>
        <p:cNvGrpSpPr/>
        <p:nvPr/>
      </p:nvGrpSpPr>
      <p:grpSpPr>
        <a:xfrm>
          <a:off x="0" y="0"/>
          <a:ext cx="0" cy="0"/>
          <a:chOff x="0" y="0"/>
          <a:chExt cx="0" cy="0"/>
        </a:xfrm>
      </p:grpSpPr>
      <p:sp>
        <p:nvSpPr>
          <p:cNvPr name="Freeform 2" id="2"/>
          <p:cNvSpPr/>
          <p:nvPr/>
        </p:nvSpPr>
        <p:spPr>
          <a:xfrm flipH="false" flipV="false" rot="1960617">
            <a:off x="-3856140" y="6534410"/>
            <a:ext cx="14605849" cy="12031568"/>
          </a:xfrm>
          <a:custGeom>
            <a:avLst/>
            <a:gdLst/>
            <a:ahLst/>
            <a:cxnLst/>
            <a:rect r="r" b="b" t="t" l="l"/>
            <a:pathLst>
              <a:path h="12031568" w="14605849">
                <a:moveTo>
                  <a:pt x="0" y="0"/>
                </a:moveTo>
                <a:lnTo>
                  <a:pt x="14605849" y="0"/>
                </a:lnTo>
                <a:lnTo>
                  <a:pt x="14605849" y="12031569"/>
                </a:lnTo>
                <a:lnTo>
                  <a:pt x="0" y="12031569"/>
                </a:lnTo>
                <a:lnTo>
                  <a:pt x="0" y="0"/>
                </a:lnTo>
                <a:close/>
              </a:path>
            </a:pathLst>
          </a:custGeom>
          <a:blipFill>
            <a:blip r:embed="rId2">
              <a:alphaModFix amt="50000"/>
            </a:blip>
            <a:stretch>
              <a:fillRect l="0" t="0" r="0" b="0"/>
            </a:stretch>
          </a:blipFill>
        </p:spPr>
      </p:sp>
      <p:sp>
        <p:nvSpPr>
          <p:cNvPr name="Freeform 3" id="3"/>
          <p:cNvSpPr/>
          <p:nvPr/>
        </p:nvSpPr>
        <p:spPr>
          <a:xfrm flipH="false" flipV="false" rot="2982431">
            <a:off x="12525558" y="-5979167"/>
            <a:ext cx="12162710" cy="10019032"/>
          </a:xfrm>
          <a:custGeom>
            <a:avLst/>
            <a:gdLst/>
            <a:ahLst/>
            <a:cxnLst/>
            <a:rect r="r" b="b" t="t" l="l"/>
            <a:pathLst>
              <a:path h="10019032" w="12162710">
                <a:moveTo>
                  <a:pt x="0" y="0"/>
                </a:moveTo>
                <a:lnTo>
                  <a:pt x="12162710" y="0"/>
                </a:lnTo>
                <a:lnTo>
                  <a:pt x="12162710" y="10019032"/>
                </a:lnTo>
                <a:lnTo>
                  <a:pt x="0" y="10019032"/>
                </a:lnTo>
                <a:lnTo>
                  <a:pt x="0" y="0"/>
                </a:lnTo>
                <a:close/>
              </a:path>
            </a:pathLst>
          </a:custGeom>
          <a:blipFill>
            <a:blip r:embed="rId2">
              <a:alphaModFix amt="50000"/>
            </a:blip>
            <a:stretch>
              <a:fillRect l="0" t="0" r="0" b="0"/>
            </a:stretch>
          </a:blipFill>
        </p:spPr>
      </p:sp>
      <p:grpSp>
        <p:nvGrpSpPr>
          <p:cNvPr name="Group 4" id="4"/>
          <p:cNvGrpSpPr/>
          <p:nvPr/>
        </p:nvGrpSpPr>
        <p:grpSpPr>
          <a:xfrm rot="0">
            <a:off x="4778540" y="2041354"/>
            <a:ext cx="7995990" cy="3493924"/>
            <a:chOff x="0" y="0"/>
            <a:chExt cx="1413505" cy="617645"/>
          </a:xfrm>
        </p:grpSpPr>
        <p:sp>
          <p:nvSpPr>
            <p:cNvPr name="Freeform 5" id="5"/>
            <p:cNvSpPr/>
            <p:nvPr/>
          </p:nvSpPr>
          <p:spPr>
            <a:xfrm flipH="false" flipV="false" rot="0">
              <a:off x="0" y="0"/>
              <a:ext cx="1413505" cy="617645"/>
            </a:xfrm>
            <a:custGeom>
              <a:avLst/>
              <a:gdLst/>
              <a:ahLst/>
              <a:cxnLst/>
              <a:rect r="r" b="b" t="t" l="l"/>
              <a:pathLst>
                <a:path h="617645" w="1413505">
                  <a:moveTo>
                    <a:pt x="96823" y="0"/>
                  </a:moveTo>
                  <a:lnTo>
                    <a:pt x="1316683" y="0"/>
                  </a:lnTo>
                  <a:cubicBezTo>
                    <a:pt x="1370156" y="0"/>
                    <a:pt x="1413505" y="43349"/>
                    <a:pt x="1413505" y="96823"/>
                  </a:cubicBezTo>
                  <a:lnTo>
                    <a:pt x="1413505" y="520822"/>
                  </a:lnTo>
                  <a:cubicBezTo>
                    <a:pt x="1413505" y="546501"/>
                    <a:pt x="1403304" y="571128"/>
                    <a:pt x="1385147" y="589286"/>
                  </a:cubicBezTo>
                  <a:cubicBezTo>
                    <a:pt x="1366989" y="607444"/>
                    <a:pt x="1342362" y="617645"/>
                    <a:pt x="1316683" y="617645"/>
                  </a:cubicBezTo>
                  <a:lnTo>
                    <a:pt x="96823" y="617645"/>
                  </a:lnTo>
                  <a:cubicBezTo>
                    <a:pt x="43349" y="617645"/>
                    <a:pt x="0" y="574296"/>
                    <a:pt x="0" y="520822"/>
                  </a:cubicBezTo>
                  <a:lnTo>
                    <a:pt x="0" y="96823"/>
                  </a:lnTo>
                  <a:cubicBezTo>
                    <a:pt x="0" y="43349"/>
                    <a:pt x="43349" y="0"/>
                    <a:pt x="96823" y="0"/>
                  </a:cubicBezTo>
                  <a:close/>
                </a:path>
              </a:pathLst>
            </a:custGeom>
            <a:solidFill>
              <a:srgbClr val="000000">
                <a:alpha val="0"/>
              </a:srgbClr>
            </a:solidFill>
            <a:ln w="95250" cap="rnd">
              <a:solidFill>
                <a:srgbClr val="111111"/>
              </a:solidFill>
              <a:prstDash val="solid"/>
              <a:round/>
            </a:ln>
          </p:spPr>
        </p:sp>
        <p:sp>
          <p:nvSpPr>
            <p:cNvPr name="TextBox 6" id="6"/>
            <p:cNvSpPr txBox="true"/>
            <p:nvPr/>
          </p:nvSpPr>
          <p:spPr>
            <a:xfrm>
              <a:off x="0" y="-38100"/>
              <a:ext cx="1413505" cy="655745"/>
            </a:xfrm>
            <a:prstGeom prst="rect">
              <a:avLst/>
            </a:prstGeom>
          </p:spPr>
          <p:txBody>
            <a:bodyPr anchor="ctr" rtlCol="false" tIns="50800" lIns="50800" bIns="50800" rIns="50800"/>
            <a:lstStyle/>
            <a:p>
              <a:pPr algn="ctr">
                <a:lnSpc>
                  <a:spcPts val="2659"/>
                </a:lnSpc>
                <a:spcBef>
                  <a:spcPct val="0"/>
                </a:spcBef>
              </a:pPr>
            </a:p>
          </p:txBody>
        </p:sp>
      </p:grpSp>
      <p:sp>
        <p:nvSpPr>
          <p:cNvPr name="Freeform 7" id="7"/>
          <p:cNvSpPr/>
          <p:nvPr/>
        </p:nvSpPr>
        <p:spPr>
          <a:xfrm flipH="false" flipV="false" rot="0">
            <a:off x="4917460" y="4588009"/>
            <a:ext cx="2720800" cy="3333293"/>
          </a:xfrm>
          <a:custGeom>
            <a:avLst/>
            <a:gdLst/>
            <a:ahLst/>
            <a:cxnLst/>
            <a:rect r="r" b="b" t="t" l="l"/>
            <a:pathLst>
              <a:path h="3333293" w="2720800">
                <a:moveTo>
                  <a:pt x="0" y="0"/>
                </a:moveTo>
                <a:lnTo>
                  <a:pt x="2720800" y="0"/>
                </a:lnTo>
                <a:lnTo>
                  <a:pt x="2720800" y="3333293"/>
                </a:lnTo>
                <a:lnTo>
                  <a:pt x="0" y="3333293"/>
                </a:lnTo>
                <a:lnTo>
                  <a:pt x="0" y="0"/>
                </a:lnTo>
                <a:close/>
              </a:path>
            </a:pathLst>
          </a:custGeom>
          <a:blipFill>
            <a:blip r:embed="rId3"/>
            <a:stretch>
              <a:fillRect l="0" t="0" r="0" b="0"/>
            </a:stretch>
          </a:blipFill>
          <a:ln cap="sq">
            <a:noFill/>
            <a:prstDash val="solid"/>
            <a:miter/>
          </a:ln>
        </p:spPr>
      </p:sp>
      <p:sp>
        <p:nvSpPr>
          <p:cNvPr name="Freeform 8" id="8"/>
          <p:cNvSpPr/>
          <p:nvPr/>
        </p:nvSpPr>
        <p:spPr>
          <a:xfrm flipH="false" flipV="false" rot="0">
            <a:off x="7222784" y="4588009"/>
            <a:ext cx="3191628" cy="3333293"/>
          </a:xfrm>
          <a:custGeom>
            <a:avLst/>
            <a:gdLst/>
            <a:ahLst/>
            <a:cxnLst/>
            <a:rect r="r" b="b" t="t" l="l"/>
            <a:pathLst>
              <a:path h="3333293" w="3191628">
                <a:moveTo>
                  <a:pt x="0" y="0"/>
                </a:moveTo>
                <a:lnTo>
                  <a:pt x="3191628" y="0"/>
                </a:lnTo>
                <a:lnTo>
                  <a:pt x="3191628" y="3333293"/>
                </a:lnTo>
                <a:lnTo>
                  <a:pt x="0" y="3333293"/>
                </a:lnTo>
                <a:lnTo>
                  <a:pt x="0" y="0"/>
                </a:lnTo>
                <a:close/>
              </a:path>
            </a:pathLst>
          </a:custGeom>
          <a:blipFill>
            <a:blip r:embed="rId4"/>
            <a:stretch>
              <a:fillRect l="0" t="0" r="0" b="0"/>
            </a:stretch>
          </a:blipFill>
          <a:ln cap="sq">
            <a:noFill/>
            <a:prstDash val="solid"/>
            <a:miter/>
          </a:ln>
        </p:spPr>
      </p:sp>
      <p:sp>
        <p:nvSpPr>
          <p:cNvPr name="Freeform 9" id="9"/>
          <p:cNvSpPr/>
          <p:nvPr/>
        </p:nvSpPr>
        <p:spPr>
          <a:xfrm flipH="false" flipV="false" rot="0">
            <a:off x="10103729" y="4588009"/>
            <a:ext cx="2670801" cy="3333293"/>
          </a:xfrm>
          <a:custGeom>
            <a:avLst/>
            <a:gdLst/>
            <a:ahLst/>
            <a:cxnLst/>
            <a:rect r="r" b="b" t="t" l="l"/>
            <a:pathLst>
              <a:path h="3333293" w="2670801">
                <a:moveTo>
                  <a:pt x="0" y="0"/>
                </a:moveTo>
                <a:lnTo>
                  <a:pt x="2670801" y="0"/>
                </a:lnTo>
                <a:lnTo>
                  <a:pt x="2670801" y="3333293"/>
                </a:lnTo>
                <a:lnTo>
                  <a:pt x="0" y="3333293"/>
                </a:lnTo>
                <a:lnTo>
                  <a:pt x="0" y="0"/>
                </a:lnTo>
                <a:close/>
              </a:path>
            </a:pathLst>
          </a:custGeom>
          <a:blipFill>
            <a:blip r:embed="rId5"/>
            <a:stretch>
              <a:fillRect l="0" t="0" r="0" b="0"/>
            </a:stretch>
          </a:blipFill>
          <a:ln cap="sq">
            <a:noFill/>
            <a:prstDash val="solid"/>
            <a:miter/>
          </a:ln>
        </p:spPr>
      </p:sp>
      <p:sp>
        <p:nvSpPr>
          <p:cNvPr name="TextBox 10" id="10"/>
          <p:cNvSpPr txBox="true"/>
          <p:nvPr/>
        </p:nvSpPr>
        <p:spPr>
          <a:xfrm rot="0">
            <a:off x="5428953" y="2733668"/>
            <a:ext cx="8080506" cy="1984792"/>
          </a:xfrm>
          <a:prstGeom prst="rect">
            <a:avLst/>
          </a:prstGeom>
        </p:spPr>
        <p:txBody>
          <a:bodyPr anchor="t" rtlCol="false" tIns="0" lIns="0" bIns="0" rIns="0">
            <a:spAutoFit/>
          </a:bodyPr>
          <a:lstStyle/>
          <a:p>
            <a:pPr algn="l">
              <a:lnSpc>
                <a:spcPts val="14418"/>
              </a:lnSpc>
            </a:pPr>
            <a:r>
              <a:rPr lang="en-US" b="true" sz="16020" spc="-817">
                <a:solidFill>
                  <a:srgbClr val="111111"/>
                </a:solidFill>
                <a:latin typeface="Inter Bold"/>
                <a:ea typeface="Inter Bold"/>
                <a:cs typeface="Inter Bold"/>
                <a:sym typeface="Inter Bold"/>
              </a:rPr>
              <a:t>THANK</a:t>
            </a:r>
          </a:p>
        </p:txBody>
      </p:sp>
      <p:sp>
        <p:nvSpPr>
          <p:cNvPr name="Freeform 11" id="11"/>
          <p:cNvSpPr/>
          <p:nvPr/>
        </p:nvSpPr>
        <p:spPr>
          <a:xfrm flipH="false" flipV="false" rot="0">
            <a:off x="11765744" y="1670228"/>
            <a:ext cx="1076049" cy="1231530"/>
          </a:xfrm>
          <a:custGeom>
            <a:avLst/>
            <a:gdLst/>
            <a:ahLst/>
            <a:cxnLst/>
            <a:rect r="r" b="b" t="t" l="l"/>
            <a:pathLst>
              <a:path h="1231530" w="1076049">
                <a:moveTo>
                  <a:pt x="0" y="0"/>
                </a:moveTo>
                <a:lnTo>
                  <a:pt x="1076049" y="0"/>
                </a:lnTo>
                <a:lnTo>
                  <a:pt x="1076049" y="1231530"/>
                </a:lnTo>
                <a:lnTo>
                  <a:pt x="0" y="1231530"/>
                </a:lnTo>
                <a:lnTo>
                  <a:pt x="0" y="0"/>
                </a:lnTo>
                <a:close/>
              </a:path>
            </a:pathLst>
          </a:custGeom>
          <a:blipFill>
            <a:blip r:embed="rId6"/>
            <a:stretch>
              <a:fillRect l="0" t="0" r="0" b="0"/>
            </a:stretch>
          </a:blipFill>
          <a:ln cap="sq">
            <a:noFill/>
            <a:prstDash val="solid"/>
            <a:miter/>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FEEDC"/>
        </a:solidFill>
      </p:bgPr>
    </p:bg>
    <p:spTree>
      <p:nvGrpSpPr>
        <p:cNvPr id="1" name=""/>
        <p:cNvGrpSpPr/>
        <p:nvPr/>
      </p:nvGrpSpPr>
      <p:grpSpPr>
        <a:xfrm>
          <a:off x="0" y="0"/>
          <a:ext cx="0" cy="0"/>
          <a:chOff x="0" y="0"/>
          <a:chExt cx="0" cy="0"/>
        </a:xfrm>
      </p:grpSpPr>
      <p:sp>
        <p:nvSpPr>
          <p:cNvPr name="Freeform 2" id="2"/>
          <p:cNvSpPr/>
          <p:nvPr/>
        </p:nvSpPr>
        <p:spPr>
          <a:xfrm flipH="false" flipV="false" rot="2966738">
            <a:off x="-6053384" y="6068644"/>
            <a:ext cx="11366805" cy="9363405"/>
          </a:xfrm>
          <a:custGeom>
            <a:avLst/>
            <a:gdLst/>
            <a:ahLst/>
            <a:cxnLst/>
            <a:rect r="r" b="b" t="t" l="l"/>
            <a:pathLst>
              <a:path h="9363405" w="11366805">
                <a:moveTo>
                  <a:pt x="0" y="0"/>
                </a:moveTo>
                <a:lnTo>
                  <a:pt x="11366805" y="0"/>
                </a:lnTo>
                <a:lnTo>
                  <a:pt x="11366805" y="9363405"/>
                </a:lnTo>
                <a:lnTo>
                  <a:pt x="0" y="9363405"/>
                </a:lnTo>
                <a:lnTo>
                  <a:pt x="0" y="0"/>
                </a:lnTo>
                <a:close/>
              </a:path>
            </a:pathLst>
          </a:custGeom>
          <a:blipFill>
            <a:blip r:embed="rId2">
              <a:alphaModFix amt="50000"/>
            </a:blip>
            <a:stretch>
              <a:fillRect l="0" t="0" r="0" b="0"/>
            </a:stretch>
          </a:blipFill>
        </p:spPr>
      </p:sp>
      <p:sp>
        <p:nvSpPr>
          <p:cNvPr name="TextBox 3" id="3"/>
          <p:cNvSpPr txBox="true"/>
          <p:nvPr/>
        </p:nvSpPr>
        <p:spPr>
          <a:xfrm rot="0">
            <a:off x="1028700" y="916694"/>
            <a:ext cx="11102903" cy="1303459"/>
          </a:xfrm>
          <a:prstGeom prst="rect">
            <a:avLst/>
          </a:prstGeom>
        </p:spPr>
        <p:txBody>
          <a:bodyPr anchor="t" rtlCol="false" tIns="0" lIns="0" bIns="0" rIns="0">
            <a:spAutoFit/>
          </a:bodyPr>
          <a:lstStyle/>
          <a:p>
            <a:pPr algn="ctr">
              <a:lnSpc>
                <a:spcPts val="9415"/>
              </a:lnSpc>
            </a:pPr>
            <a:r>
              <a:rPr lang="en-US" b="true" sz="10461" spc="-533">
                <a:solidFill>
                  <a:srgbClr val="111111"/>
                </a:solidFill>
                <a:latin typeface="Inter Bold"/>
                <a:ea typeface="Inter Bold"/>
                <a:cs typeface="Inter Bold"/>
                <a:sym typeface="Inter Bold"/>
              </a:rPr>
              <a:t>OUR KELOMPOK</a:t>
            </a:r>
          </a:p>
        </p:txBody>
      </p:sp>
      <p:sp>
        <p:nvSpPr>
          <p:cNvPr name="Freeform 4" id="4"/>
          <p:cNvSpPr/>
          <p:nvPr/>
        </p:nvSpPr>
        <p:spPr>
          <a:xfrm flipH="false" flipV="false" rot="6001980">
            <a:off x="11123986" y="-6727108"/>
            <a:ext cx="12162710" cy="10019032"/>
          </a:xfrm>
          <a:custGeom>
            <a:avLst/>
            <a:gdLst/>
            <a:ahLst/>
            <a:cxnLst/>
            <a:rect r="r" b="b" t="t" l="l"/>
            <a:pathLst>
              <a:path h="10019032" w="12162710">
                <a:moveTo>
                  <a:pt x="0" y="0"/>
                </a:moveTo>
                <a:lnTo>
                  <a:pt x="12162710" y="0"/>
                </a:lnTo>
                <a:lnTo>
                  <a:pt x="12162710" y="10019032"/>
                </a:lnTo>
                <a:lnTo>
                  <a:pt x="0" y="10019032"/>
                </a:lnTo>
                <a:lnTo>
                  <a:pt x="0" y="0"/>
                </a:lnTo>
                <a:close/>
              </a:path>
            </a:pathLst>
          </a:custGeom>
          <a:blipFill>
            <a:blip r:embed="rId2">
              <a:alphaModFix amt="50000"/>
            </a:blip>
            <a:stretch>
              <a:fillRect l="0" t="0" r="0" b="0"/>
            </a:stretch>
          </a:blipFill>
        </p:spPr>
      </p:sp>
      <p:grpSp>
        <p:nvGrpSpPr>
          <p:cNvPr name="Group 5" id="5"/>
          <p:cNvGrpSpPr/>
          <p:nvPr/>
        </p:nvGrpSpPr>
        <p:grpSpPr>
          <a:xfrm rot="0">
            <a:off x="643291" y="2731337"/>
            <a:ext cx="5510576" cy="2931705"/>
            <a:chOff x="0" y="0"/>
            <a:chExt cx="1432440" cy="762079"/>
          </a:xfrm>
        </p:grpSpPr>
        <p:sp>
          <p:nvSpPr>
            <p:cNvPr name="Freeform 6" id="6"/>
            <p:cNvSpPr/>
            <p:nvPr/>
          </p:nvSpPr>
          <p:spPr>
            <a:xfrm flipH="false" flipV="false" rot="0">
              <a:off x="0" y="0"/>
              <a:ext cx="1432440" cy="762079"/>
            </a:xfrm>
            <a:custGeom>
              <a:avLst/>
              <a:gdLst/>
              <a:ahLst/>
              <a:cxnLst/>
              <a:rect r="r" b="b" t="t" l="l"/>
              <a:pathLst>
                <a:path h="762079" w="1432440">
                  <a:moveTo>
                    <a:pt x="140492" y="0"/>
                  </a:moveTo>
                  <a:lnTo>
                    <a:pt x="1291948" y="0"/>
                  </a:lnTo>
                  <a:cubicBezTo>
                    <a:pt x="1369540" y="0"/>
                    <a:pt x="1432440" y="62900"/>
                    <a:pt x="1432440" y="140492"/>
                  </a:cubicBezTo>
                  <a:lnTo>
                    <a:pt x="1432440" y="621587"/>
                  </a:lnTo>
                  <a:cubicBezTo>
                    <a:pt x="1432440" y="699178"/>
                    <a:pt x="1369540" y="762079"/>
                    <a:pt x="1291948" y="762079"/>
                  </a:cubicBezTo>
                  <a:lnTo>
                    <a:pt x="140492" y="762079"/>
                  </a:lnTo>
                  <a:cubicBezTo>
                    <a:pt x="62900" y="762079"/>
                    <a:pt x="0" y="699178"/>
                    <a:pt x="0" y="621587"/>
                  </a:cubicBezTo>
                  <a:lnTo>
                    <a:pt x="0" y="140492"/>
                  </a:lnTo>
                  <a:cubicBezTo>
                    <a:pt x="0" y="62900"/>
                    <a:pt x="62900" y="0"/>
                    <a:pt x="140492" y="0"/>
                  </a:cubicBezTo>
                  <a:close/>
                </a:path>
              </a:pathLst>
            </a:custGeom>
            <a:solidFill>
              <a:srgbClr val="EFEEDC"/>
            </a:solidFill>
            <a:ln w="38100" cap="rnd">
              <a:solidFill>
                <a:srgbClr val="111111"/>
              </a:solidFill>
              <a:prstDash val="solid"/>
              <a:round/>
            </a:ln>
          </p:spPr>
        </p:sp>
        <p:sp>
          <p:nvSpPr>
            <p:cNvPr name="TextBox 7" id="7"/>
            <p:cNvSpPr txBox="true"/>
            <p:nvPr/>
          </p:nvSpPr>
          <p:spPr>
            <a:xfrm>
              <a:off x="0" y="-38100"/>
              <a:ext cx="1432440" cy="800179"/>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2929930" y="5974369"/>
            <a:ext cx="5510576" cy="2931705"/>
            <a:chOff x="0" y="0"/>
            <a:chExt cx="1432440" cy="762079"/>
          </a:xfrm>
        </p:grpSpPr>
        <p:sp>
          <p:nvSpPr>
            <p:cNvPr name="Freeform 9" id="9"/>
            <p:cNvSpPr/>
            <p:nvPr/>
          </p:nvSpPr>
          <p:spPr>
            <a:xfrm flipH="false" flipV="false" rot="0">
              <a:off x="0" y="0"/>
              <a:ext cx="1432440" cy="762079"/>
            </a:xfrm>
            <a:custGeom>
              <a:avLst/>
              <a:gdLst/>
              <a:ahLst/>
              <a:cxnLst/>
              <a:rect r="r" b="b" t="t" l="l"/>
              <a:pathLst>
                <a:path h="762079" w="1432440">
                  <a:moveTo>
                    <a:pt x="140492" y="0"/>
                  </a:moveTo>
                  <a:lnTo>
                    <a:pt x="1291948" y="0"/>
                  </a:lnTo>
                  <a:cubicBezTo>
                    <a:pt x="1369540" y="0"/>
                    <a:pt x="1432440" y="62900"/>
                    <a:pt x="1432440" y="140492"/>
                  </a:cubicBezTo>
                  <a:lnTo>
                    <a:pt x="1432440" y="621587"/>
                  </a:lnTo>
                  <a:cubicBezTo>
                    <a:pt x="1432440" y="699178"/>
                    <a:pt x="1369540" y="762079"/>
                    <a:pt x="1291948" y="762079"/>
                  </a:cubicBezTo>
                  <a:lnTo>
                    <a:pt x="140492" y="762079"/>
                  </a:lnTo>
                  <a:cubicBezTo>
                    <a:pt x="62900" y="762079"/>
                    <a:pt x="0" y="699178"/>
                    <a:pt x="0" y="621587"/>
                  </a:cubicBezTo>
                  <a:lnTo>
                    <a:pt x="0" y="140492"/>
                  </a:lnTo>
                  <a:cubicBezTo>
                    <a:pt x="0" y="62900"/>
                    <a:pt x="62900" y="0"/>
                    <a:pt x="140492" y="0"/>
                  </a:cubicBezTo>
                  <a:close/>
                </a:path>
              </a:pathLst>
            </a:custGeom>
            <a:solidFill>
              <a:srgbClr val="EFEEDC"/>
            </a:solidFill>
            <a:ln w="38100" cap="rnd">
              <a:solidFill>
                <a:srgbClr val="111111"/>
              </a:solidFill>
              <a:prstDash val="solid"/>
              <a:round/>
            </a:ln>
          </p:spPr>
        </p:sp>
        <p:sp>
          <p:nvSpPr>
            <p:cNvPr name="TextBox 10" id="10"/>
            <p:cNvSpPr txBox="true"/>
            <p:nvPr/>
          </p:nvSpPr>
          <p:spPr>
            <a:xfrm>
              <a:off x="0" y="-38100"/>
              <a:ext cx="1432440" cy="800179"/>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890203" y="2983760"/>
            <a:ext cx="1703182" cy="2426860"/>
            <a:chOff x="0" y="0"/>
            <a:chExt cx="363057" cy="517319"/>
          </a:xfrm>
        </p:grpSpPr>
        <p:sp>
          <p:nvSpPr>
            <p:cNvPr name="Freeform 12" id="12"/>
            <p:cNvSpPr/>
            <p:nvPr/>
          </p:nvSpPr>
          <p:spPr>
            <a:xfrm flipH="false" flipV="false" rot="0">
              <a:off x="0" y="0"/>
              <a:ext cx="363057" cy="517319"/>
            </a:xfrm>
            <a:custGeom>
              <a:avLst/>
              <a:gdLst/>
              <a:ahLst/>
              <a:cxnLst/>
              <a:rect r="r" b="b" t="t" l="l"/>
              <a:pathLst>
                <a:path h="517319" w="363057">
                  <a:moveTo>
                    <a:pt x="181529" y="0"/>
                  </a:moveTo>
                  <a:lnTo>
                    <a:pt x="181529" y="0"/>
                  </a:lnTo>
                  <a:cubicBezTo>
                    <a:pt x="281784" y="0"/>
                    <a:pt x="363057" y="81273"/>
                    <a:pt x="363057" y="181529"/>
                  </a:cubicBezTo>
                  <a:lnTo>
                    <a:pt x="363057" y="335791"/>
                  </a:lnTo>
                  <a:cubicBezTo>
                    <a:pt x="363057" y="436046"/>
                    <a:pt x="281784" y="517319"/>
                    <a:pt x="181529" y="517319"/>
                  </a:cubicBezTo>
                  <a:lnTo>
                    <a:pt x="181529" y="517319"/>
                  </a:lnTo>
                  <a:cubicBezTo>
                    <a:pt x="81273" y="517319"/>
                    <a:pt x="0" y="436046"/>
                    <a:pt x="0" y="335791"/>
                  </a:cubicBezTo>
                  <a:lnTo>
                    <a:pt x="0" y="181529"/>
                  </a:lnTo>
                  <a:cubicBezTo>
                    <a:pt x="0" y="81273"/>
                    <a:pt x="81273" y="0"/>
                    <a:pt x="181529" y="0"/>
                  </a:cubicBezTo>
                  <a:close/>
                </a:path>
              </a:pathLst>
            </a:custGeom>
            <a:blipFill>
              <a:blip r:embed="rId3"/>
              <a:stretch>
                <a:fillRect l="-8421" t="-5979" r="-7100" b="-30279"/>
              </a:stretch>
            </a:blipFill>
          </p:spPr>
        </p:sp>
      </p:grpSp>
      <p:grpSp>
        <p:nvGrpSpPr>
          <p:cNvPr name="Group 13" id="13"/>
          <p:cNvGrpSpPr/>
          <p:nvPr/>
        </p:nvGrpSpPr>
        <p:grpSpPr>
          <a:xfrm rot="0">
            <a:off x="3176842" y="6226792"/>
            <a:ext cx="1703182" cy="2426860"/>
            <a:chOff x="0" y="0"/>
            <a:chExt cx="363057" cy="517319"/>
          </a:xfrm>
        </p:grpSpPr>
        <p:sp>
          <p:nvSpPr>
            <p:cNvPr name="Freeform 14" id="14"/>
            <p:cNvSpPr/>
            <p:nvPr/>
          </p:nvSpPr>
          <p:spPr>
            <a:xfrm flipH="false" flipV="false" rot="0">
              <a:off x="0" y="0"/>
              <a:ext cx="363057" cy="517319"/>
            </a:xfrm>
            <a:custGeom>
              <a:avLst/>
              <a:gdLst/>
              <a:ahLst/>
              <a:cxnLst/>
              <a:rect r="r" b="b" t="t" l="l"/>
              <a:pathLst>
                <a:path h="517319" w="363057">
                  <a:moveTo>
                    <a:pt x="181529" y="0"/>
                  </a:moveTo>
                  <a:lnTo>
                    <a:pt x="181529" y="0"/>
                  </a:lnTo>
                  <a:cubicBezTo>
                    <a:pt x="281784" y="0"/>
                    <a:pt x="363057" y="81273"/>
                    <a:pt x="363057" y="181529"/>
                  </a:cubicBezTo>
                  <a:lnTo>
                    <a:pt x="363057" y="335791"/>
                  </a:lnTo>
                  <a:cubicBezTo>
                    <a:pt x="363057" y="436046"/>
                    <a:pt x="281784" y="517319"/>
                    <a:pt x="181529" y="517319"/>
                  </a:cubicBezTo>
                  <a:lnTo>
                    <a:pt x="181529" y="517319"/>
                  </a:lnTo>
                  <a:cubicBezTo>
                    <a:pt x="81273" y="517319"/>
                    <a:pt x="0" y="436046"/>
                    <a:pt x="0" y="335791"/>
                  </a:cubicBezTo>
                  <a:lnTo>
                    <a:pt x="0" y="181529"/>
                  </a:lnTo>
                  <a:cubicBezTo>
                    <a:pt x="0" y="81273"/>
                    <a:pt x="81273" y="0"/>
                    <a:pt x="181529" y="0"/>
                  </a:cubicBezTo>
                  <a:close/>
                </a:path>
              </a:pathLst>
            </a:custGeom>
            <a:blipFill>
              <a:blip r:embed="rId4"/>
              <a:stretch>
                <a:fillRect l="-3368" t="0" r="-3368" b="0"/>
              </a:stretch>
            </a:blipFill>
            <a:ln cap="rnd">
              <a:noFill/>
              <a:prstDash val="solid"/>
              <a:round/>
            </a:ln>
          </p:spPr>
        </p:sp>
      </p:grpSp>
      <p:grpSp>
        <p:nvGrpSpPr>
          <p:cNvPr name="Group 15" id="15"/>
          <p:cNvGrpSpPr/>
          <p:nvPr/>
        </p:nvGrpSpPr>
        <p:grpSpPr>
          <a:xfrm rot="0">
            <a:off x="6401517" y="2731337"/>
            <a:ext cx="5510576" cy="2931705"/>
            <a:chOff x="0" y="0"/>
            <a:chExt cx="1432440" cy="762079"/>
          </a:xfrm>
        </p:grpSpPr>
        <p:sp>
          <p:nvSpPr>
            <p:cNvPr name="Freeform 16" id="16"/>
            <p:cNvSpPr/>
            <p:nvPr/>
          </p:nvSpPr>
          <p:spPr>
            <a:xfrm flipH="false" flipV="false" rot="0">
              <a:off x="0" y="0"/>
              <a:ext cx="1432440" cy="762079"/>
            </a:xfrm>
            <a:custGeom>
              <a:avLst/>
              <a:gdLst/>
              <a:ahLst/>
              <a:cxnLst/>
              <a:rect r="r" b="b" t="t" l="l"/>
              <a:pathLst>
                <a:path h="762079" w="1432440">
                  <a:moveTo>
                    <a:pt x="140492" y="0"/>
                  </a:moveTo>
                  <a:lnTo>
                    <a:pt x="1291948" y="0"/>
                  </a:lnTo>
                  <a:cubicBezTo>
                    <a:pt x="1369540" y="0"/>
                    <a:pt x="1432440" y="62900"/>
                    <a:pt x="1432440" y="140492"/>
                  </a:cubicBezTo>
                  <a:lnTo>
                    <a:pt x="1432440" y="621587"/>
                  </a:lnTo>
                  <a:cubicBezTo>
                    <a:pt x="1432440" y="699178"/>
                    <a:pt x="1369540" y="762079"/>
                    <a:pt x="1291948" y="762079"/>
                  </a:cubicBezTo>
                  <a:lnTo>
                    <a:pt x="140492" y="762079"/>
                  </a:lnTo>
                  <a:cubicBezTo>
                    <a:pt x="62900" y="762079"/>
                    <a:pt x="0" y="699178"/>
                    <a:pt x="0" y="621587"/>
                  </a:cubicBezTo>
                  <a:lnTo>
                    <a:pt x="0" y="140492"/>
                  </a:lnTo>
                  <a:cubicBezTo>
                    <a:pt x="0" y="62900"/>
                    <a:pt x="62900" y="0"/>
                    <a:pt x="140492" y="0"/>
                  </a:cubicBezTo>
                  <a:close/>
                </a:path>
              </a:pathLst>
            </a:custGeom>
            <a:solidFill>
              <a:srgbClr val="EFEEDC"/>
            </a:solidFill>
            <a:ln w="38100" cap="rnd">
              <a:solidFill>
                <a:srgbClr val="111111"/>
              </a:solidFill>
              <a:prstDash val="solid"/>
              <a:round/>
            </a:ln>
          </p:spPr>
        </p:sp>
        <p:sp>
          <p:nvSpPr>
            <p:cNvPr name="TextBox 17" id="17"/>
            <p:cNvSpPr txBox="true"/>
            <p:nvPr/>
          </p:nvSpPr>
          <p:spPr>
            <a:xfrm>
              <a:off x="0" y="-38100"/>
              <a:ext cx="1432440" cy="800179"/>
            </a:xfrm>
            <a:prstGeom prst="rect">
              <a:avLst/>
            </a:prstGeom>
          </p:spPr>
          <p:txBody>
            <a:bodyPr anchor="ctr" rtlCol="false" tIns="50800" lIns="50800" bIns="50800" rIns="50800"/>
            <a:lstStyle/>
            <a:p>
              <a:pPr algn="ctr">
                <a:lnSpc>
                  <a:spcPts val="2659"/>
                </a:lnSpc>
                <a:spcBef>
                  <a:spcPct val="0"/>
                </a:spcBef>
              </a:pPr>
            </a:p>
          </p:txBody>
        </p:sp>
      </p:grpSp>
      <p:grpSp>
        <p:nvGrpSpPr>
          <p:cNvPr name="Group 18" id="18"/>
          <p:cNvGrpSpPr/>
          <p:nvPr/>
        </p:nvGrpSpPr>
        <p:grpSpPr>
          <a:xfrm rot="0">
            <a:off x="8686999" y="5974369"/>
            <a:ext cx="5510576" cy="2931705"/>
            <a:chOff x="0" y="0"/>
            <a:chExt cx="1432440" cy="762079"/>
          </a:xfrm>
        </p:grpSpPr>
        <p:sp>
          <p:nvSpPr>
            <p:cNvPr name="Freeform 19" id="19"/>
            <p:cNvSpPr/>
            <p:nvPr/>
          </p:nvSpPr>
          <p:spPr>
            <a:xfrm flipH="false" flipV="false" rot="0">
              <a:off x="0" y="0"/>
              <a:ext cx="1432440" cy="762079"/>
            </a:xfrm>
            <a:custGeom>
              <a:avLst/>
              <a:gdLst/>
              <a:ahLst/>
              <a:cxnLst/>
              <a:rect r="r" b="b" t="t" l="l"/>
              <a:pathLst>
                <a:path h="762079" w="1432440">
                  <a:moveTo>
                    <a:pt x="140492" y="0"/>
                  </a:moveTo>
                  <a:lnTo>
                    <a:pt x="1291948" y="0"/>
                  </a:lnTo>
                  <a:cubicBezTo>
                    <a:pt x="1369540" y="0"/>
                    <a:pt x="1432440" y="62900"/>
                    <a:pt x="1432440" y="140492"/>
                  </a:cubicBezTo>
                  <a:lnTo>
                    <a:pt x="1432440" y="621587"/>
                  </a:lnTo>
                  <a:cubicBezTo>
                    <a:pt x="1432440" y="699178"/>
                    <a:pt x="1369540" y="762079"/>
                    <a:pt x="1291948" y="762079"/>
                  </a:cubicBezTo>
                  <a:lnTo>
                    <a:pt x="140492" y="762079"/>
                  </a:lnTo>
                  <a:cubicBezTo>
                    <a:pt x="62900" y="762079"/>
                    <a:pt x="0" y="699178"/>
                    <a:pt x="0" y="621587"/>
                  </a:cubicBezTo>
                  <a:lnTo>
                    <a:pt x="0" y="140492"/>
                  </a:lnTo>
                  <a:cubicBezTo>
                    <a:pt x="0" y="62900"/>
                    <a:pt x="62900" y="0"/>
                    <a:pt x="140492" y="0"/>
                  </a:cubicBezTo>
                  <a:close/>
                </a:path>
              </a:pathLst>
            </a:custGeom>
            <a:solidFill>
              <a:srgbClr val="EFEEDC"/>
            </a:solidFill>
            <a:ln w="38100" cap="rnd">
              <a:solidFill>
                <a:srgbClr val="111111"/>
              </a:solidFill>
              <a:prstDash val="solid"/>
              <a:round/>
            </a:ln>
          </p:spPr>
        </p:sp>
        <p:sp>
          <p:nvSpPr>
            <p:cNvPr name="TextBox 20" id="20"/>
            <p:cNvSpPr txBox="true"/>
            <p:nvPr/>
          </p:nvSpPr>
          <p:spPr>
            <a:xfrm>
              <a:off x="0" y="-38100"/>
              <a:ext cx="1432440" cy="800179"/>
            </a:xfrm>
            <a:prstGeom prst="rect">
              <a:avLst/>
            </a:prstGeom>
          </p:spPr>
          <p:txBody>
            <a:bodyPr anchor="ctr" rtlCol="false" tIns="50800" lIns="50800" bIns="50800" rIns="50800"/>
            <a:lstStyle/>
            <a:p>
              <a:pPr algn="ctr">
                <a:lnSpc>
                  <a:spcPts val="2659"/>
                </a:lnSpc>
                <a:spcBef>
                  <a:spcPct val="0"/>
                </a:spcBef>
              </a:pPr>
            </a:p>
          </p:txBody>
        </p:sp>
      </p:grpSp>
      <p:grpSp>
        <p:nvGrpSpPr>
          <p:cNvPr name="Group 21" id="21"/>
          <p:cNvGrpSpPr/>
          <p:nvPr/>
        </p:nvGrpSpPr>
        <p:grpSpPr>
          <a:xfrm rot="0">
            <a:off x="6648429" y="2983760"/>
            <a:ext cx="1703182" cy="2426860"/>
            <a:chOff x="0" y="0"/>
            <a:chExt cx="363057" cy="517319"/>
          </a:xfrm>
        </p:grpSpPr>
        <p:sp>
          <p:nvSpPr>
            <p:cNvPr name="Freeform 22" id="22"/>
            <p:cNvSpPr/>
            <p:nvPr/>
          </p:nvSpPr>
          <p:spPr>
            <a:xfrm flipH="false" flipV="false" rot="0">
              <a:off x="0" y="0"/>
              <a:ext cx="363057" cy="517319"/>
            </a:xfrm>
            <a:custGeom>
              <a:avLst/>
              <a:gdLst/>
              <a:ahLst/>
              <a:cxnLst/>
              <a:rect r="r" b="b" t="t" l="l"/>
              <a:pathLst>
                <a:path h="517319" w="363057">
                  <a:moveTo>
                    <a:pt x="181529" y="0"/>
                  </a:moveTo>
                  <a:lnTo>
                    <a:pt x="181529" y="0"/>
                  </a:lnTo>
                  <a:cubicBezTo>
                    <a:pt x="281784" y="0"/>
                    <a:pt x="363057" y="81273"/>
                    <a:pt x="363057" y="181529"/>
                  </a:cubicBezTo>
                  <a:lnTo>
                    <a:pt x="363057" y="335791"/>
                  </a:lnTo>
                  <a:cubicBezTo>
                    <a:pt x="363057" y="436046"/>
                    <a:pt x="281784" y="517319"/>
                    <a:pt x="181529" y="517319"/>
                  </a:cubicBezTo>
                  <a:lnTo>
                    <a:pt x="181529" y="517319"/>
                  </a:lnTo>
                  <a:cubicBezTo>
                    <a:pt x="81273" y="517319"/>
                    <a:pt x="0" y="436046"/>
                    <a:pt x="0" y="335791"/>
                  </a:cubicBezTo>
                  <a:lnTo>
                    <a:pt x="0" y="181529"/>
                  </a:lnTo>
                  <a:cubicBezTo>
                    <a:pt x="0" y="81273"/>
                    <a:pt x="81273" y="0"/>
                    <a:pt x="181529" y="0"/>
                  </a:cubicBezTo>
                  <a:close/>
                </a:path>
              </a:pathLst>
            </a:custGeom>
            <a:blipFill>
              <a:blip r:embed="rId5"/>
              <a:stretch>
                <a:fillRect l="0" t="0" r="0" b="-24916"/>
              </a:stretch>
            </a:blipFill>
          </p:spPr>
        </p:sp>
      </p:grpSp>
      <p:grpSp>
        <p:nvGrpSpPr>
          <p:cNvPr name="Group 23" id="23"/>
          <p:cNvGrpSpPr/>
          <p:nvPr/>
        </p:nvGrpSpPr>
        <p:grpSpPr>
          <a:xfrm rot="0">
            <a:off x="8933912" y="6226792"/>
            <a:ext cx="1703182" cy="2426860"/>
            <a:chOff x="0" y="0"/>
            <a:chExt cx="363057" cy="517319"/>
          </a:xfrm>
        </p:grpSpPr>
        <p:sp>
          <p:nvSpPr>
            <p:cNvPr name="Freeform 24" id="24"/>
            <p:cNvSpPr/>
            <p:nvPr/>
          </p:nvSpPr>
          <p:spPr>
            <a:xfrm flipH="false" flipV="false" rot="0">
              <a:off x="0" y="0"/>
              <a:ext cx="363057" cy="517319"/>
            </a:xfrm>
            <a:custGeom>
              <a:avLst/>
              <a:gdLst/>
              <a:ahLst/>
              <a:cxnLst/>
              <a:rect r="r" b="b" t="t" l="l"/>
              <a:pathLst>
                <a:path h="517319" w="363057">
                  <a:moveTo>
                    <a:pt x="181529" y="0"/>
                  </a:moveTo>
                  <a:lnTo>
                    <a:pt x="181529" y="0"/>
                  </a:lnTo>
                  <a:cubicBezTo>
                    <a:pt x="281784" y="0"/>
                    <a:pt x="363057" y="81273"/>
                    <a:pt x="363057" y="181529"/>
                  </a:cubicBezTo>
                  <a:lnTo>
                    <a:pt x="363057" y="335791"/>
                  </a:lnTo>
                  <a:cubicBezTo>
                    <a:pt x="363057" y="436046"/>
                    <a:pt x="281784" y="517319"/>
                    <a:pt x="181529" y="517319"/>
                  </a:cubicBezTo>
                  <a:lnTo>
                    <a:pt x="181529" y="517319"/>
                  </a:lnTo>
                  <a:cubicBezTo>
                    <a:pt x="81273" y="517319"/>
                    <a:pt x="0" y="436046"/>
                    <a:pt x="0" y="335791"/>
                  </a:cubicBezTo>
                  <a:lnTo>
                    <a:pt x="0" y="181529"/>
                  </a:lnTo>
                  <a:cubicBezTo>
                    <a:pt x="0" y="81273"/>
                    <a:pt x="81273" y="0"/>
                    <a:pt x="181529" y="0"/>
                  </a:cubicBezTo>
                  <a:close/>
                </a:path>
              </a:pathLst>
            </a:custGeom>
            <a:blipFill>
              <a:blip r:embed="rId6"/>
              <a:stretch>
                <a:fillRect l="-6737" t="0" r="0" b="0"/>
              </a:stretch>
            </a:blipFill>
            <a:ln cap="rnd">
              <a:noFill/>
              <a:prstDash val="solid"/>
              <a:round/>
            </a:ln>
          </p:spPr>
        </p:sp>
      </p:grpSp>
      <p:grpSp>
        <p:nvGrpSpPr>
          <p:cNvPr name="Group 25" id="25"/>
          <p:cNvGrpSpPr/>
          <p:nvPr/>
        </p:nvGrpSpPr>
        <p:grpSpPr>
          <a:xfrm rot="0">
            <a:off x="12158586" y="2731337"/>
            <a:ext cx="5510576" cy="2931705"/>
            <a:chOff x="0" y="0"/>
            <a:chExt cx="1432440" cy="762079"/>
          </a:xfrm>
        </p:grpSpPr>
        <p:sp>
          <p:nvSpPr>
            <p:cNvPr name="Freeform 26" id="26"/>
            <p:cNvSpPr/>
            <p:nvPr/>
          </p:nvSpPr>
          <p:spPr>
            <a:xfrm flipH="false" flipV="false" rot="0">
              <a:off x="0" y="0"/>
              <a:ext cx="1432440" cy="762079"/>
            </a:xfrm>
            <a:custGeom>
              <a:avLst/>
              <a:gdLst/>
              <a:ahLst/>
              <a:cxnLst/>
              <a:rect r="r" b="b" t="t" l="l"/>
              <a:pathLst>
                <a:path h="762079" w="1432440">
                  <a:moveTo>
                    <a:pt x="140492" y="0"/>
                  </a:moveTo>
                  <a:lnTo>
                    <a:pt x="1291948" y="0"/>
                  </a:lnTo>
                  <a:cubicBezTo>
                    <a:pt x="1369540" y="0"/>
                    <a:pt x="1432440" y="62900"/>
                    <a:pt x="1432440" y="140492"/>
                  </a:cubicBezTo>
                  <a:lnTo>
                    <a:pt x="1432440" y="621587"/>
                  </a:lnTo>
                  <a:cubicBezTo>
                    <a:pt x="1432440" y="699178"/>
                    <a:pt x="1369540" y="762079"/>
                    <a:pt x="1291948" y="762079"/>
                  </a:cubicBezTo>
                  <a:lnTo>
                    <a:pt x="140492" y="762079"/>
                  </a:lnTo>
                  <a:cubicBezTo>
                    <a:pt x="62900" y="762079"/>
                    <a:pt x="0" y="699178"/>
                    <a:pt x="0" y="621587"/>
                  </a:cubicBezTo>
                  <a:lnTo>
                    <a:pt x="0" y="140492"/>
                  </a:lnTo>
                  <a:cubicBezTo>
                    <a:pt x="0" y="62900"/>
                    <a:pt x="62900" y="0"/>
                    <a:pt x="140492" y="0"/>
                  </a:cubicBezTo>
                  <a:close/>
                </a:path>
              </a:pathLst>
            </a:custGeom>
            <a:solidFill>
              <a:srgbClr val="EFEEDC"/>
            </a:solidFill>
            <a:ln w="38100" cap="rnd">
              <a:solidFill>
                <a:srgbClr val="111111"/>
              </a:solidFill>
              <a:prstDash val="solid"/>
              <a:round/>
            </a:ln>
          </p:spPr>
        </p:sp>
        <p:sp>
          <p:nvSpPr>
            <p:cNvPr name="TextBox 27" id="27"/>
            <p:cNvSpPr txBox="true"/>
            <p:nvPr/>
          </p:nvSpPr>
          <p:spPr>
            <a:xfrm>
              <a:off x="0" y="-38100"/>
              <a:ext cx="1432440" cy="800179"/>
            </a:xfrm>
            <a:prstGeom prst="rect">
              <a:avLst/>
            </a:prstGeom>
          </p:spPr>
          <p:txBody>
            <a:bodyPr anchor="ctr" rtlCol="false" tIns="50800" lIns="50800" bIns="50800" rIns="50800"/>
            <a:lstStyle/>
            <a:p>
              <a:pPr algn="ctr">
                <a:lnSpc>
                  <a:spcPts val="2659"/>
                </a:lnSpc>
                <a:spcBef>
                  <a:spcPct val="0"/>
                </a:spcBef>
              </a:pPr>
            </a:p>
          </p:txBody>
        </p:sp>
      </p:grpSp>
      <p:grpSp>
        <p:nvGrpSpPr>
          <p:cNvPr name="Group 28" id="28"/>
          <p:cNvGrpSpPr/>
          <p:nvPr/>
        </p:nvGrpSpPr>
        <p:grpSpPr>
          <a:xfrm rot="0">
            <a:off x="12405498" y="2920427"/>
            <a:ext cx="1792077" cy="2553526"/>
            <a:chOff x="0" y="0"/>
            <a:chExt cx="363057" cy="517319"/>
          </a:xfrm>
        </p:grpSpPr>
        <p:sp>
          <p:nvSpPr>
            <p:cNvPr name="Freeform 29" id="29"/>
            <p:cNvSpPr/>
            <p:nvPr/>
          </p:nvSpPr>
          <p:spPr>
            <a:xfrm flipH="false" flipV="false" rot="0">
              <a:off x="0" y="0"/>
              <a:ext cx="363057" cy="517319"/>
            </a:xfrm>
            <a:custGeom>
              <a:avLst/>
              <a:gdLst/>
              <a:ahLst/>
              <a:cxnLst/>
              <a:rect r="r" b="b" t="t" l="l"/>
              <a:pathLst>
                <a:path h="517319" w="363057">
                  <a:moveTo>
                    <a:pt x="181529" y="0"/>
                  </a:moveTo>
                  <a:lnTo>
                    <a:pt x="181529" y="0"/>
                  </a:lnTo>
                  <a:cubicBezTo>
                    <a:pt x="281784" y="0"/>
                    <a:pt x="363057" y="81273"/>
                    <a:pt x="363057" y="181529"/>
                  </a:cubicBezTo>
                  <a:lnTo>
                    <a:pt x="363057" y="335791"/>
                  </a:lnTo>
                  <a:cubicBezTo>
                    <a:pt x="363057" y="436046"/>
                    <a:pt x="281784" y="517319"/>
                    <a:pt x="181529" y="517319"/>
                  </a:cubicBezTo>
                  <a:lnTo>
                    <a:pt x="181529" y="517319"/>
                  </a:lnTo>
                  <a:cubicBezTo>
                    <a:pt x="81273" y="517319"/>
                    <a:pt x="0" y="436046"/>
                    <a:pt x="0" y="335791"/>
                  </a:cubicBezTo>
                  <a:lnTo>
                    <a:pt x="0" y="181529"/>
                  </a:lnTo>
                  <a:cubicBezTo>
                    <a:pt x="0" y="81273"/>
                    <a:pt x="81273" y="0"/>
                    <a:pt x="181529" y="0"/>
                  </a:cubicBezTo>
                  <a:close/>
                </a:path>
              </a:pathLst>
            </a:custGeom>
            <a:blipFill>
              <a:blip r:embed="rId7"/>
              <a:stretch>
                <a:fillRect l="-33606" t="-72446" r="-78174" b="-13339"/>
              </a:stretch>
            </a:blipFill>
          </p:spPr>
        </p:sp>
      </p:grpSp>
      <p:sp>
        <p:nvSpPr>
          <p:cNvPr name="TextBox 30" id="30"/>
          <p:cNvSpPr txBox="true"/>
          <p:nvPr/>
        </p:nvSpPr>
        <p:spPr>
          <a:xfrm rot="0">
            <a:off x="2929930" y="3606984"/>
            <a:ext cx="2410047" cy="474475"/>
          </a:xfrm>
          <a:prstGeom prst="rect">
            <a:avLst/>
          </a:prstGeom>
        </p:spPr>
        <p:txBody>
          <a:bodyPr anchor="t" rtlCol="false" tIns="0" lIns="0" bIns="0" rIns="0">
            <a:spAutoFit/>
          </a:bodyPr>
          <a:lstStyle/>
          <a:p>
            <a:pPr algn="l">
              <a:lnSpc>
                <a:spcPts val="1816"/>
              </a:lnSpc>
            </a:pPr>
            <a:r>
              <a:rPr lang="en-US" sz="1816" b="true">
                <a:solidFill>
                  <a:srgbClr val="111111"/>
                </a:solidFill>
                <a:latin typeface="Inter Bold"/>
                <a:ea typeface="Inter Bold"/>
                <a:cs typeface="Inter Bold"/>
                <a:sym typeface="Inter Bold"/>
              </a:rPr>
              <a:t>MUHAMMAD AUFAR RIZQI KUSUMA</a:t>
            </a:r>
          </a:p>
        </p:txBody>
      </p:sp>
      <p:sp>
        <p:nvSpPr>
          <p:cNvPr name="TextBox 31" id="31"/>
          <p:cNvSpPr txBox="true"/>
          <p:nvPr/>
        </p:nvSpPr>
        <p:spPr>
          <a:xfrm rot="0">
            <a:off x="5212666" y="6979944"/>
            <a:ext cx="2377701" cy="246026"/>
          </a:xfrm>
          <a:prstGeom prst="rect">
            <a:avLst/>
          </a:prstGeom>
        </p:spPr>
        <p:txBody>
          <a:bodyPr anchor="t" rtlCol="false" tIns="0" lIns="0" bIns="0" rIns="0">
            <a:spAutoFit/>
          </a:bodyPr>
          <a:lstStyle/>
          <a:p>
            <a:pPr algn="l">
              <a:lnSpc>
                <a:spcPts val="1816"/>
              </a:lnSpc>
            </a:pPr>
            <a:r>
              <a:rPr lang="en-US" sz="1816" b="true">
                <a:solidFill>
                  <a:srgbClr val="111111"/>
                </a:solidFill>
                <a:latin typeface="Inter Bold"/>
                <a:ea typeface="Inter Bold"/>
                <a:cs typeface="Inter Bold"/>
                <a:sym typeface="Inter Bold"/>
              </a:rPr>
              <a:t>PHILIPP HAMARA</a:t>
            </a:r>
          </a:p>
        </p:txBody>
      </p:sp>
      <p:sp>
        <p:nvSpPr>
          <p:cNvPr name="TextBox 32" id="32"/>
          <p:cNvSpPr txBox="true"/>
          <p:nvPr/>
        </p:nvSpPr>
        <p:spPr>
          <a:xfrm rot="0">
            <a:off x="2929930" y="4187665"/>
            <a:ext cx="1694713" cy="231052"/>
          </a:xfrm>
          <a:prstGeom prst="rect">
            <a:avLst/>
          </a:prstGeom>
        </p:spPr>
        <p:txBody>
          <a:bodyPr anchor="t" rtlCol="false" tIns="0" lIns="0" bIns="0" rIns="0">
            <a:spAutoFit/>
          </a:bodyPr>
          <a:lstStyle/>
          <a:p>
            <a:pPr algn="l">
              <a:lnSpc>
                <a:spcPts val="1744"/>
              </a:lnSpc>
            </a:pPr>
            <a:r>
              <a:rPr lang="en-US" sz="1453">
                <a:solidFill>
                  <a:srgbClr val="111111"/>
                </a:solidFill>
                <a:latin typeface="Inter"/>
                <a:ea typeface="Inter"/>
                <a:cs typeface="Inter"/>
                <a:sym typeface="Inter"/>
              </a:rPr>
              <a:t>19624138</a:t>
            </a:r>
          </a:p>
        </p:txBody>
      </p:sp>
      <p:sp>
        <p:nvSpPr>
          <p:cNvPr name="TextBox 33" id="33"/>
          <p:cNvSpPr txBox="true"/>
          <p:nvPr/>
        </p:nvSpPr>
        <p:spPr>
          <a:xfrm rot="0">
            <a:off x="8823228" y="3606984"/>
            <a:ext cx="2619060" cy="474475"/>
          </a:xfrm>
          <a:prstGeom prst="rect">
            <a:avLst/>
          </a:prstGeom>
        </p:spPr>
        <p:txBody>
          <a:bodyPr anchor="t" rtlCol="false" tIns="0" lIns="0" bIns="0" rIns="0">
            <a:spAutoFit/>
          </a:bodyPr>
          <a:lstStyle/>
          <a:p>
            <a:pPr algn="l">
              <a:lnSpc>
                <a:spcPts val="1816"/>
              </a:lnSpc>
            </a:pPr>
            <a:r>
              <a:rPr lang="en-US" sz="1816" b="true">
                <a:solidFill>
                  <a:srgbClr val="111111"/>
                </a:solidFill>
                <a:latin typeface="Inter Bold"/>
                <a:ea typeface="Inter Bold"/>
                <a:cs typeface="Inter Bold"/>
                <a:sym typeface="Inter Bold"/>
              </a:rPr>
              <a:t>JUNIOR NATRA SITUMORANG</a:t>
            </a:r>
          </a:p>
        </p:txBody>
      </p:sp>
      <p:sp>
        <p:nvSpPr>
          <p:cNvPr name="TextBox 34" id="34"/>
          <p:cNvSpPr txBox="true"/>
          <p:nvPr/>
        </p:nvSpPr>
        <p:spPr>
          <a:xfrm rot="0">
            <a:off x="11064737" y="6965746"/>
            <a:ext cx="2974151" cy="474475"/>
          </a:xfrm>
          <a:prstGeom prst="rect">
            <a:avLst/>
          </a:prstGeom>
        </p:spPr>
        <p:txBody>
          <a:bodyPr anchor="t" rtlCol="false" tIns="0" lIns="0" bIns="0" rIns="0">
            <a:spAutoFit/>
          </a:bodyPr>
          <a:lstStyle/>
          <a:p>
            <a:pPr algn="l">
              <a:lnSpc>
                <a:spcPts val="1816"/>
              </a:lnSpc>
            </a:pPr>
            <a:r>
              <a:rPr lang="en-US" sz="1816" b="true">
                <a:solidFill>
                  <a:srgbClr val="111111"/>
                </a:solidFill>
                <a:latin typeface="Inter Bold"/>
                <a:ea typeface="Inter Bold"/>
                <a:cs typeface="Inter Bold"/>
                <a:sym typeface="Inter Bold"/>
              </a:rPr>
              <a:t>ILLONA NASYWA HANNUM</a:t>
            </a:r>
          </a:p>
        </p:txBody>
      </p:sp>
      <p:sp>
        <p:nvSpPr>
          <p:cNvPr name="TextBox 35" id="35"/>
          <p:cNvSpPr txBox="true"/>
          <p:nvPr/>
        </p:nvSpPr>
        <p:spPr>
          <a:xfrm rot="0">
            <a:off x="8846912" y="4187665"/>
            <a:ext cx="1694713" cy="231052"/>
          </a:xfrm>
          <a:prstGeom prst="rect">
            <a:avLst/>
          </a:prstGeom>
        </p:spPr>
        <p:txBody>
          <a:bodyPr anchor="t" rtlCol="false" tIns="0" lIns="0" bIns="0" rIns="0">
            <a:spAutoFit/>
          </a:bodyPr>
          <a:lstStyle/>
          <a:p>
            <a:pPr algn="l">
              <a:lnSpc>
                <a:spcPts val="1744"/>
              </a:lnSpc>
            </a:pPr>
            <a:r>
              <a:rPr lang="en-US" sz="1453">
                <a:solidFill>
                  <a:srgbClr val="111111"/>
                </a:solidFill>
                <a:latin typeface="Inter"/>
                <a:ea typeface="Inter"/>
                <a:cs typeface="Inter"/>
                <a:sym typeface="Inter"/>
              </a:rPr>
              <a:t>19624103</a:t>
            </a:r>
          </a:p>
        </p:txBody>
      </p:sp>
      <p:sp>
        <p:nvSpPr>
          <p:cNvPr name="TextBox 36" id="36"/>
          <p:cNvSpPr txBox="true"/>
          <p:nvPr/>
        </p:nvSpPr>
        <p:spPr>
          <a:xfrm rot="0">
            <a:off x="11064737" y="7541460"/>
            <a:ext cx="1694713" cy="231052"/>
          </a:xfrm>
          <a:prstGeom prst="rect">
            <a:avLst/>
          </a:prstGeom>
        </p:spPr>
        <p:txBody>
          <a:bodyPr anchor="t" rtlCol="false" tIns="0" lIns="0" bIns="0" rIns="0">
            <a:spAutoFit/>
          </a:bodyPr>
          <a:lstStyle/>
          <a:p>
            <a:pPr algn="l">
              <a:lnSpc>
                <a:spcPts val="1744"/>
              </a:lnSpc>
            </a:pPr>
            <a:r>
              <a:rPr lang="en-US" sz="1453">
                <a:solidFill>
                  <a:srgbClr val="111111"/>
                </a:solidFill>
                <a:latin typeface="Inter"/>
                <a:ea typeface="Inter"/>
                <a:cs typeface="Inter"/>
                <a:sym typeface="Inter"/>
              </a:rPr>
              <a:t>19624134</a:t>
            </a:r>
          </a:p>
        </p:txBody>
      </p:sp>
      <p:sp>
        <p:nvSpPr>
          <p:cNvPr name="TextBox 37" id="37"/>
          <p:cNvSpPr txBox="true"/>
          <p:nvPr/>
        </p:nvSpPr>
        <p:spPr>
          <a:xfrm rot="0">
            <a:off x="14580368" y="3661658"/>
            <a:ext cx="3088794" cy="474475"/>
          </a:xfrm>
          <a:prstGeom prst="rect">
            <a:avLst/>
          </a:prstGeom>
        </p:spPr>
        <p:txBody>
          <a:bodyPr anchor="t" rtlCol="false" tIns="0" lIns="0" bIns="0" rIns="0">
            <a:spAutoFit/>
          </a:bodyPr>
          <a:lstStyle/>
          <a:p>
            <a:pPr algn="l">
              <a:lnSpc>
                <a:spcPts val="1816"/>
              </a:lnSpc>
            </a:pPr>
            <a:r>
              <a:rPr lang="en-US" sz="1816" b="true">
                <a:solidFill>
                  <a:srgbClr val="111111"/>
                </a:solidFill>
                <a:latin typeface="Inter Bold"/>
                <a:ea typeface="Inter Bold"/>
                <a:cs typeface="Inter Bold"/>
                <a:sym typeface="Inter Bold"/>
              </a:rPr>
              <a:t>BRYANT AZRAQI MOHAMMAD </a:t>
            </a:r>
          </a:p>
        </p:txBody>
      </p:sp>
      <p:sp>
        <p:nvSpPr>
          <p:cNvPr name="TextBox 38" id="38"/>
          <p:cNvSpPr txBox="true"/>
          <p:nvPr/>
        </p:nvSpPr>
        <p:spPr>
          <a:xfrm rot="0">
            <a:off x="14580368" y="4298428"/>
            <a:ext cx="2873991" cy="231052"/>
          </a:xfrm>
          <a:prstGeom prst="rect">
            <a:avLst/>
          </a:prstGeom>
        </p:spPr>
        <p:txBody>
          <a:bodyPr anchor="t" rtlCol="false" tIns="0" lIns="0" bIns="0" rIns="0">
            <a:spAutoFit/>
          </a:bodyPr>
          <a:lstStyle/>
          <a:p>
            <a:pPr algn="just">
              <a:lnSpc>
                <a:spcPts val="1744"/>
              </a:lnSpc>
            </a:pPr>
            <a:r>
              <a:rPr lang="en-US" sz="1453">
                <a:solidFill>
                  <a:srgbClr val="111111"/>
                </a:solidFill>
                <a:latin typeface="Inter"/>
                <a:ea typeface="Inter"/>
                <a:cs typeface="Inter"/>
                <a:sym typeface="Inter"/>
              </a:rPr>
              <a:t>19624133</a:t>
            </a:r>
          </a:p>
        </p:txBody>
      </p:sp>
      <p:sp>
        <p:nvSpPr>
          <p:cNvPr name="TextBox 39" id="39"/>
          <p:cNvSpPr txBox="true"/>
          <p:nvPr/>
        </p:nvSpPr>
        <p:spPr>
          <a:xfrm rot="0">
            <a:off x="5212666" y="7319933"/>
            <a:ext cx="1694713" cy="231052"/>
          </a:xfrm>
          <a:prstGeom prst="rect">
            <a:avLst/>
          </a:prstGeom>
        </p:spPr>
        <p:txBody>
          <a:bodyPr anchor="t" rtlCol="false" tIns="0" lIns="0" bIns="0" rIns="0">
            <a:spAutoFit/>
          </a:bodyPr>
          <a:lstStyle/>
          <a:p>
            <a:pPr algn="l">
              <a:lnSpc>
                <a:spcPts val="1744"/>
              </a:lnSpc>
            </a:pPr>
            <a:r>
              <a:rPr lang="en-US" sz="1453">
                <a:solidFill>
                  <a:srgbClr val="111111"/>
                </a:solidFill>
                <a:latin typeface="Inter"/>
                <a:ea typeface="Inter"/>
                <a:cs typeface="Inter"/>
                <a:sym typeface="Inter"/>
              </a:rPr>
              <a:t>19624114</a:t>
            </a:r>
          </a:p>
        </p:txBody>
      </p:sp>
    </p:spTree>
  </p:cSld>
  <p:clrMapOvr>
    <a:masterClrMapping/>
  </p:clrMapOvr>
  <p:transition spd="slow">
    <p:fade/>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FEEDC"/>
        </a:solidFill>
      </p:bgPr>
    </p:bg>
    <p:spTree>
      <p:nvGrpSpPr>
        <p:cNvPr id="1" name=""/>
        <p:cNvGrpSpPr/>
        <p:nvPr/>
      </p:nvGrpSpPr>
      <p:grpSpPr>
        <a:xfrm>
          <a:off x="0" y="0"/>
          <a:ext cx="0" cy="0"/>
          <a:chOff x="0" y="0"/>
          <a:chExt cx="0" cy="0"/>
        </a:xfrm>
      </p:grpSpPr>
      <p:sp>
        <p:nvSpPr>
          <p:cNvPr name="Freeform 2" id="2"/>
          <p:cNvSpPr/>
          <p:nvPr/>
        </p:nvSpPr>
        <p:spPr>
          <a:xfrm flipH="false" flipV="false" rot="7964427">
            <a:off x="-8315777" y="-5721968"/>
            <a:ext cx="14605849" cy="12031568"/>
          </a:xfrm>
          <a:custGeom>
            <a:avLst/>
            <a:gdLst/>
            <a:ahLst/>
            <a:cxnLst/>
            <a:rect r="r" b="b" t="t" l="l"/>
            <a:pathLst>
              <a:path h="12031568" w="14605849">
                <a:moveTo>
                  <a:pt x="0" y="0"/>
                </a:moveTo>
                <a:lnTo>
                  <a:pt x="14605850" y="0"/>
                </a:lnTo>
                <a:lnTo>
                  <a:pt x="14605850" y="12031568"/>
                </a:lnTo>
                <a:lnTo>
                  <a:pt x="0" y="12031568"/>
                </a:lnTo>
                <a:lnTo>
                  <a:pt x="0" y="0"/>
                </a:lnTo>
                <a:close/>
              </a:path>
            </a:pathLst>
          </a:custGeom>
          <a:blipFill>
            <a:blip r:embed="rId2">
              <a:alphaModFix amt="50000"/>
            </a:blip>
            <a:stretch>
              <a:fillRect l="0" t="0" r="0" b="0"/>
            </a:stretch>
          </a:blipFill>
        </p:spPr>
      </p:sp>
      <p:grpSp>
        <p:nvGrpSpPr>
          <p:cNvPr name="Group 3" id="3"/>
          <p:cNvGrpSpPr/>
          <p:nvPr/>
        </p:nvGrpSpPr>
        <p:grpSpPr>
          <a:xfrm rot="0">
            <a:off x="5159067" y="3823104"/>
            <a:ext cx="3842037" cy="2684406"/>
            <a:chOff x="0" y="0"/>
            <a:chExt cx="725859" cy="507153"/>
          </a:xfrm>
        </p:grpSpPr>
        <p:sp>
          <p:nvSpPr>
            <p:cNvPr name="Freeform 4" id="4"/>
            <p:cNvSpPr/>
            <p:nvPr/>
          </p:nvSpPr>
          <p:spPr>
            <a:xfrm flipH="false" flipV="false" rot="0">
              <a:off x="0" y="0"/>
              <a:ext cx="725859" cy="507153"/>
            </a:xfrm>
            <a:custGeom>
              <a:avLst/>
              <a:gdLst/>
              <a:ahLst/>
              <a:cxnLst/>
              <a:rect r="r" b="b" t="t" l="l"/>
              <a:pathLst>
                <a:path h="507153" w="725859">
                  <a:moveTo>
                    <a:pt x="201506" y="0"/>
                  </a:moveTo>
                  <a:lnTo>
                    <a:pt x="524353" y="0"/>
                  </a:lnTo>
                  <a:cubicBezTo>
                    <a:pt x="577796" y="0"/>
                    <a:pt x="629050" y="21230"/>
                    <a:pt x="666839" y="59020"/>
                  </a:cubicBezTo>
                  <a:cubicBezTo>
                    <a:pt x="704629" y="96809"/>
                    <a:pt x="725859" y="148063"/>
                    <a:pt x="725859" y="201506"/>
                  </a:cubicBezTo>
                  <a:lnTo>
                    <a:pt x="725859" y="305647"/>
                  </a:lnTo>
                  <a:cubicBezTo>
                    <a:pt x="725859" y="359090"/>
                    <a:pt x="704629" y="410343"/>
                    <a:pt x="666839" y="448133"/>
                  </a:cubicBezTo>
                  <a:cubicBezTo>
                    <a:pt x="629050" y="485923"/>
                    <a:pt x="577796" y="507153"/>
                    <a:pt x="524353" y="507153"/>
                  </a:cubicBezTo>
                  <a:lnTo>
                    <a:pt x="201506" y="507153"/>
                  </a:lnTo>
                  <a:cubicBezTo>
                    <a:pt x="148063" y="507153"/>
                    <a:pt x="96809" y="485923"/>
                    <a:pt x="59020" y="448133"/>
                  </a:cubicBezTo>
                  <a:cubicBezTo>
                    <a:pt x="21230" y="410343"/>
                    <a:pt x="0" y="359090"/>
                    <a:pt x="0" y="305647"/>
                  </a:cubicBezTo>
                  <a:lnTo>
                    <a:pt x="0" y="201506"/>
                  </a:lnTo>
                  <a:cubicBezTo>
                    <a:pt x="0" y="148063"/>
                    <a:pt x="21230" y="96809"/>
                    <a:pt x="59020" y="59020"/>
                  </a:cubicBezTo>
                  <a:cubicBezTo>
                    <a:pt x="96809" y="21230"/>
                    <a:pt x="148063" y="0"/>
                    <a:pt x="201506" y="0"/>
                  </a:cubicBezTo>
                  <a:close/>
                </a:path>
              </a:pathLst>
            </a:custGeom>
            <a:solidFill>
              <a:srgbClr val="EFEEDC"/>
            </a:solidFill>
            <a:ln w="38100" cap="rnd">
              <a:solidFill>
                <a:srgbClr val="111111"/>
              </a:solidFill>
              <a:prstDash val="solid"/>
              <a:round/>
            </a:ln>
          </p:spPr>
        </p:sp>
        <p:sp>
          <p:nvSpPr>
            <p:cNvPr name="TextBox 5" id="5"/>
            <p:cNvSpPr txBox="true"/>
            <p:nvPr/>
          </p:nvSpPr>
          <p:spPr>
            <a:xfrm>
              <a:off x="0" y="-38100"/>
              <a:ext cx="725859" cy="545253"/>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9288165" y="3823104"/>
            <a:ext cx="3842037" cy="2684406"/>
            <a:chOff x="0" y="0"/>
            <a:chExt cx="725859" cy="507153"/>
          </a:xfrm>
        </p:grpSpPr>
        <p:sp>
          <p:nvSpPr>
            <p:cNvPr name="Freeform 7" id="7"/>
            <p:cNvSpPr/>
            <p:nvPr/>
          </p:nvSpPr>
          <p:spPr>
            <a:xfrm flipH="false" flipV="false" rot="0">
              <a:off x="0" y="0"/>
              <a:ext cx="725859" cy="507153"/>
            </a:xfrm>
            <a:custGeom>
              <a:avLst/>
              <a:gdLst/>
              <a:ahLst/>
              <a:cxnLst/>
              <a:rect r="r" b="b" t="t" l="l"/>
              <a:pathLst>
                <a:path h="507153" w="725859">
                  <a:moveTo>
                    <a:pt x="201506" y="0"/>
                  </a:moveTo>
                  <a:lnTo>
                    <a:pt x="524353" y="0"/>
                  </a:lnTo>
                  <a:cubicBezTo>
                    <a:pt x="577796" y="0"/>
                    <a:pt x="629050" y="21230"/>
                    <a:pt x="666839" y="59020"/>
                  </a:cubicBezTo>
                  <a:cubicBezTo>
                    <a:pt x="704629" y="96809"/>
                    <a:pt x="725859" y="148063"/>
                    <a:pt x="725859" y="201506"/>
                  </a:cubicBezTo>
                  <a:lnTo>
                    <a:pt x="725859" y="305647"/>
                  </a:lnTo>
                  <a:cubicBezTo>
                    <a:pt x="725859" y="359090"/>
                    <a:pt x="704629" y="410343"/>
                    <a:pt x="666839" y="448133"/>
                  </a:cubicBezTo>
                  <a:cubicBezTo>
                    <a:pt x="629050" y="485923"/>
                    <a:pt x="577796" y="507153"/>
                    <a:pt x="524353" y="507153"/>
                  </a:cubicBezTo>
                  <a:lnTo>
                    <a:pt x="201506" y="507153"/>
                  </a:lnTo>
                  <a:cubicBezTo>
                    <a:pt x="148063" y="507153"/>
                    <a:pt x="96809" y="485923"/>
                    <a:pt x="59020" y="448133"/>
                  </a:cubicBezTo>
                  <a:cubicBezTo>
                    <a:pt x="21230" y="410343"/>
                    <a:pt x="0" y="359090"/>
                    <a:pt x="0" y="305647"/>
                  </a:cubicBezTo>
                  <a:lnTo>
                    <a:pt x="0" y="201506"/>
                  </a:lnTo>
                  <a:cubicBezTo>
                    <a:pt x="0" y="148063"/>
                    <a:pt x="21230" y="96809"/>
                    <a:pt x="59020" y="59020"/>
                  </a:cubicBezTo>
                  <a:cubicBezTo>
                    <a:pt x="96809" y="21230"/>
                    <a:pt x="148063" y="0"/>
                    <a:pt x="201506" y="0"/>
                  </a:cubicBezTo>
                  <a:close/>
                </a:path>
              </a:pathLst>
            </a:custGeom>
            <a:solidFill>
              <a:srgbClr val="EFEEDC"/>
            </a:solidFill>
            <a:ln w="38100" cap="rnd">
              <a:solidFill>
                <a:srgbClr val="111111"/>
              </a:solidFill>
              <a:prstDash val="solid"/>
              <a:round/>
            </a:ln>
          </p:spPr>
        </p:sp>
        <p:sp>
          <p:nvSpPr>
            <p:cNvPr name="TextBox 8" id="8"/>
            <p:cNvSpPr txBox="true"/>
            <p:nvPr/>
          </p:nvSpPr>
          <p:spPr>
            <a:xfrm>
              <a:off x="0" y="-38100"/>
              <a:ext cx="725859" cy="545253"/>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7652767">
            <a:off x="13152703" y="3940887"/>
            <a:ext cx="12162710" cy="10019032"/>
          </a:xfrm>
          <a:custGeom>
            <a:avLst/>
            <a:gdLst/>
            <a:ahLst/>
            <a:cxnLst/>
            <a:rect r="r" b="b" t="t" l="l"/>
            <a:pathLst>
              <a:path h="10019032" w="12162710">
                <a:moveTo>
                  <a:pt x="0" y="0"/>
                </a:moveTo>
                <a:lnTo>
                  <a:pt x="12162710" y="0"/>
                </a:lnTo>
                <a:lnTo>
                  <a:pt x="12162710" y="10019032"/>
                </a:lnTo>
                <a:lnTo>
                  <a:pt x="0" y="10019032"/>
                </a:lnTo>
                <a:lnTo>
                  <a:pt x="0" y="0"/>
                </a:lnTo>
                <a:close/>
              </a:path>
            </a:pathLst>
          </a:custGeom>
          <a:blipFill>
            <a:blip r:embed="rId2">
              <a:alphaModFix amt="50000"/>
            </a:blip>
            <a:stretch>
              <a:fillRect l="0" t="0" r="0" b="0"/>
            </a:stretch>
          </a:blipFill>
        </p:spPr>
      </p:sp>
      <p:grpSp>
        <p:nvGrpSpPr>
          <p:cNvPr name="Group 10" id="10"/>
          <p:cNvGrpSpPr/>
          <p:nvPr/>
        </p:nvGrpSpPr>
        <p:grpSpPr>
          <a:xfrm rot="0">
            <a:off x="13417263" y="3823104"/>
            <a:ext cx="3842037" cy="2684406"/>
            <a:chOff x="0" y="0"/>
            <a:chExt cx="725859" cy="507153"/>
          </a:xfrm>
        </p:grpSpPr>
        <p:sp>
          <p:nvSpPr>
            <p:cNvPr name="Freeform 11" id="11"/>
            <p:cNvSpPr/>
            <p:nvPr/>
          </p:nvSpPr>
          <p:spPr>
            <a:xfrm flipH="false" flipV="false" rot="0">
              <a:off x="0" y="0"/>
              <a:ext cx="725859" cy="507153"/>
            </a:xfrm>
            <a:custGeom>
              <a:avLst/>
              <a:gdLst/>
              <a:ahLst/>
              <a:cxnLst/>
              <a:rect r="r" b="b" t="t" l="l"/>
              <a:pathLst>
                <a:path h="507153" w="725859">
                  <a:moveTo>
                    <a:pt x="201506" y="0"/>
                  </a:moveTo>
                  <a:lnTo>
                    <a:pt x="524353" y="0"/>
                  </a:lnTo>
                  <a:cubicBezTo>
                    <a:pt x="577796" y="0"/>
                    <a:pt x="629050" y="21230"/>
                    <a:pt x="666839" y="59020"/>
                  </a:cubicBezTo>
                  <a:cubicBezTo>
                    <a:pt x="704629" y="96809"/>
                    <a:pt x="725859" y="148063"/>
                    <a:pt x="725859" y="201506"/>
                  </a:cubicBezTo>
                  <a:lnTo>
                    <a:pt x="725859" y="305647"/>
                  </a:lnTo>
                  <a:cubicBezTo>
                    <a:pt x="725859" y="359090"/>
                    <a:pt x="704629" y="410343"/>
                    <a:pt x="666839" y="448133"/>
                  </a:cubicBezTo>
                  <a:cubicBezTo>
                    <a:pt x="629050" y="485923"/>
                    <a:pt x="577796" y="507153"/>
                    <a:pt x="524353" y="507153"/>
                  </a:cubicBezTo>
                  <a:lnTo>
                    <a:pt x="201506" y="507153"/>
                  </a:lnTo>
                  <a:cubicBezTo>
                    <a:pt x="148063" y="507153"/>
                    <a:pt x="96809" y="485923"/>
                    <a:pt x="59020" y="448133"/>
                  </a:cubicBezTo>
                  <a:cubicBezTo>
                    <a:pt x="21230" y="410343"/>
                    <a:pt x="0" y="359090"/>
                    <a:pt x="0" y="305647"/>
                  </a:cubicBezTo>
                  <a:lnTo>
                    <a:pt x="0" y="201506"/>
                  </a:lnTo>
                  <a:cubicBezTo>
                    <a:pt x="0" y="148063"/>
                    <a:pt x="21230" y="96809"/>
                    <a:pt x="59020" y="59020"/>
                  </a:cubicBezTo>
                  <a:cubicBezTo>
                    <a:pt x="96809" y="21230"/>
                    <a:pt x="148063" y="0"/>
                    <a:pt x="201506" y="0"/>
                  </a:cubicBezTo>
                  <a:close/>
                </a:path>
              </a:pathLst>
            </a:custGeom>
            <a:solidFill>
              <a:srgbClr val="EFEEDC"/>
            </a:solidFill>
            <a:ln w="38100" cap="rnd">
              <a:solidFill>
                <a:srgbClr val="111111"/>
              </a:solidFill>
              <a:prstDash val="solid"/>
              <a:round/>
            </a:ln>
          </p:spPr>
        </p:sp>
        <p:sp>
          <p:nvSpPr>
            <p:cNvPr name="TextBox 12" id="12"/>
            <p:cNvSpPr txBox="true"/>
            <p:nvPr/>
          </p:nvSpPr>
          <p:spPr>
            <a:xfrm>
              <a:off x="0" y="-38100"/>
              <a:ext cx="725859" cy="545253"/>
            </a:xfrm>
            <a:prstGeom prst="rect">
              <a:avLst/>
            </a:prstGeom>
          </p:spPr>
          <p:txBody>
            <a:bodyPr anchor="ctr" rtlCol="false" tIns="50800" lIns="50800" bIns="50800" rIns="50800"/>
            <a:lstStyle/>
            <a:p>
              <a:pPr algn="ctr">
                <a:lnSpc>
                  <a:spcPts val="2659"/>
                </a:lnSpc>
                <a:spcBef>
                  <a:spcPct val="0"/>
                </a:spcBef>
              </a:pPr>
            </a:p>
          </p:txBody>
        </p:sp>
      </p:grpSp>
      <p:grpSp>
        <p:nvGrpSpPr>
          <p:cNvPr name="Group 13" id="13"/>
          <p:cNvGrpSpPr/>
          <p:nvPr/>
        </p:nvGrpSpPr>
        <p:grpSpPr>
          <a:xfrm rot="0">
            <a:off x="1031279" y="3779490"/>
            <a:ext cx="3842037" cy="2684406"/>
            <a:chOff x="0" y="0"/>
            <a:chExt cx="725859" cy="507153"/>
          </a:xfrm>
        </p:grpSpPr>
        <p:sp>
          <p:nvSpPr>
            <p:cNvPr name="Freeform 14" id="14"/>
            <p:cNvSpPr/>
            <p:nvPr/>
          </p:nvSpPr>
          <p:spPr>
            <a:xfrm flipH="false" flipV="false" rot="0">
              <a:off x="0" y="0"/>
              <a:ext cx="725859" cy="507153"/>
            </a:xfrm>
            <a:custGeom>
              <a:avLst/>
              <a:gdLst/>
              <a:ahLst/>
              <a:cxnLst/>
              <a:rect r="r" b="b" t="t" l="l"/>
              <a:pathLst>
                <a:path h="507153" w="725859">
                  <a:moveTo>
                    <a:pt x="201506" y="0"/>
                  </a:moveTo>
                  <a:lnTo>
                    <a:pt x="524353" y="0"/>
                  </a:lnTo>
                  <a:cubicBezTo>
                    <a:pt x="577796" y="0"/>
                    <a:pt x="629050" y="21230"/>
                    <a:pt x="666839" y="59020"/>
                  </a:cubicBezTo>
                  <a:cubicBezTo>
                    <a:pt x="704629" y="96809"/>
                    <a:pt x="725859" y="148063"/>
                    <a:pt x="725859" y="201506"/>
                  </a:cubicBezTo>
                  <a:lnTo>
                    <a:pt x="725859" y="305647"/>
                  </a:lnTo>
                  <a:cubicBezTo>
                    <a:pt x="725859" y="359090"/>
                    <a:pt x="704629" y="410343"/>
                    <a:pt x="666839" y="448133"/>
                  </a:cubicBezTo>
                  <a:cubicBezTo>
                    <a:pt x="629050" y="485923"/>
                    <a:pt x="577796" y="507153"/>
                    <a:pt x="524353" y="507153"/>
                  </a:cubicBezTo>
                  <a:lnTo>
                    <a:pt x="201506" y="507153"/>
                  </a:lnTo>
                  <a:cubicBezTo>
                    <a:pt x="148063" y="507153"/>
                    <a:pt x="96809" y="485923"/>
                    <a:pt x="59020" y="448133"/>
                  </a:cubicBezTo>
                  <a:cubicBezTo>
                    <a:pt x="21230" y="410343"/>
                    <a:pt x="0" y="359090"/>
                    <a:pt x="0" y="305647"/>
                  </a:cubicBezTo>
                  <a:lnTo>
                    <a:pt x="0" y="201506"/>
                  </a:lnTo>
                  <a:cubicBezTo>
                    <a:pt x="0" y="148063"/>
                    <a:pt x="21230" y="96809"/>
                    <a:pt x="59020" y="59020"/>
                  </a:cubicBezTo>
                  <a:cubicBezTo>
                    <a:pt x="96809" y="21230"/>
                    <a:pt x="148063" y="0"/>
                    <a:pt x="201506" y="0"/>
                  </a:cubicBezTo>
                  <a:close/>
                </a:path>
              </a:pathLst>
            </a:custGeom>
            <a:solidFill>
              <a:srgbClr val="EFEEDC"/>
            </a:solidFill>
            <a:ln w="38100" cap="rnd">
              <a:solidFill>
                <a:srgbClr val="111111"/>
              </a:solidFill>
              <a:prstDash val="solid"/>
              <a:round/>
            </a:ln>
          </p:spPr>
        </p:sp>
        <p:sp>
          <p:nvSpPr>
            <p:cNvPr name="TextBox 15" id="15"/>
            <p:cNvSpPr txBox="true"/>
            <p:nvPr/>
          </p:nvSpPr>
          <p:spPr>
            <a:xfrm>
              <a:off x="0" y="-38100"/>
              <a:ext cx="725859" cy="545253"/>
            </a:xfrm>
            <a:prstGeom prst="rect">
              <a:avLst/>
            </a:prstGeom>
          </p:spPr>
          <p:txBody>
            <a:bodyPr anchor="ctr" rtlCol="false" tIns="50800" lIns="50800" bIns="50800" rIns="50800"/>
            <a:lstStyle/>
            <a:p>
              <a:pPr algn="ctr">
                <a:lnSpc>
                  <a:spcPts val="2659"/>
                </a:lnSpc>
                <a:spcBef>
                  <a:spcPct val="0"/>
                </a:spcBef>
              </a:pPr>
            </a:p>
          </p:txBody>
        </p:sp>
      </p:grpSp>
      <p:sp>
        <p:nvSpPr>
          <p:cNvPr name="TextBox 16" id="16"/>
          <p:cNvSpPr txBox="true"/>
          <p:nvPr/>
        </p:nvSpPr>
        <p:spPr>
          <a:xfrm rot="0">
            <a:off x="1028700" y="1314450"/>
            <a:ext cx="16230600" cy="1303459"/>
          </a:xfrm>
          <a:prstGeom prst="rect">
            <a:avLst/>
          </a:prstGeom>
        </p:spPr>
        <p:txBody>
          <a:bodyPr anchor="t" rtlCol="false" tIns="0" lIns="0" bIns="0" rIns="0">
            <a:spAutoFit/>
          </a:bodyPr>
          <a:lstStyle/>
          <a:p>
            <a:pPr algn="ctr">
              <a:lnSpc>
                <a:spcPts val="9415"/>
              </a:lnSpc>
            </a:pPr>
            <a:r>
              <a:rPr lang="en-US" b="true" sz="10461" spc="-533">
                <a:solidFill>
                  <a:srgbClr val="111111"/>
                </a:solidFill>
                <a:latin typeface="Inter Bold"/>
                <a:ea typeface="Inter Bold"/>
                <a:cs typeface="Inter Bold"/>
                <a:sym typeface="Inter Bold"/>
              </a:rPr>
              <a:t>TABLE </a:t>
            </a:r>
            <a:r>
              <a:rPr lang="en-US" b="true" sz="10461" spc="-533">
                <a:solidFill>
                  <a:srgbClr val="111111"/>
                </a:solidFill>
                <a:latin typeface="Inter Bold"/>
                <a:ea typeface="Inter Bold"/>
                <a:cs typeface="Inter Bold"/>
                <a:sym typeface="Inter Bold"/>
              </a:rPr>
              <a:t>of Content</a:t>
            </a:r>
          </a:p>
        </p:txBody>
      </p:sp>
      <p:sp>
        <p:nvSpPr>
          <p:cNvPr name="TextBox 17" id="17"/>
          <p:cNvSpPr txBox="true"/>
          <p:nvPr/>
        </p:nvSpPr>
        <p:spPr>
          <a:xfrm rot="0">
            <a:off x="6497096" y="4564396"/>
            <a:ext cx="1165980" cy="409575"/>
          </a:xfrm>
          <a:prstGeom prst="rect">
            <a:avLst/>
          </a:prstGeom>
        </p:spPr>
        <p:txBody>
          <a:bodyPr anchor="t" rtlCol="false" tIns="0" lIns="0" bIns="0" rIns="0">
            <a:spAutoFit/>
          </a:bodyPr>
          <a:lstStyle/>
          <a:p>
            <a:pPr algn="ctr" marL="0" indent="0" lvl="0">
              <a:lnSpc>
                <a:spcPts val="3000"/>
              </a:lnSpc>
              <a:spcBef>
                <a:spcPct val="0"/>
              </a:spcBef>
            </a:pPr>
            <a:r>
              <a:rPr lang="en-US" b="true" sz="3000">
                <a:solidFill>
                  <a:srgbClr val="111111"/>
                </a:solidFill>
                <a:latin typeface="Inter Bold"/>
                <a:ea typeface="Inter Bold"/>
                <a:cs typeface="Inter Bold"/>
                <a:sym typeface="Inter Bold"/>
              </a:rPr>
              <a:t>02</a:t>
            </a:r>
          </a:p>
        </p:txBody>
      </p:sp>
      <p:sp>
        <p:nvSpPr>
          <p:cNvPr name="TextBox 18" id="18"/>
          <p:cNvSpPr txBox="true"/>
          <p:nvPr/>
        </p:nvSpPr>
        <p:spPr>
          <a:xfrm rot="0">
            <a:off x="10605529" y="4520782"/>
            <a:ext cx="1207309" cy="409575"/>
          </a:xfrm>
          <a:prstGeom prst="rect">
            <a:avLst/>
          </a:prstGeom>
        </p:spPr>
        <p:txBody>
          <a:bodyPr anchor="t" rtlCol="false" tIns="0" lIns="0" bIns="0" rIns="0">
            <a:spAutoFit/>
          </a:bodyPr>
          <a:lstStyle/>
          <a:p>
            <a:pPr algn="ctr" marL="0" indent="0" lvl="0">
              <a:lnSpc>
                <a:spcPts val="3000"/>
              </a:lnSpc>
              <a:spcBef>
                <a:spcPct val="0"/>
              </a:spcBef>
            </a:pPr>
            <a:r>
              <a:rPr lang="en-US" b="true" sz="3000">
                <a:solidFill>
                  <a:srgbClr val="111111"/>
                </a:solidFill>
                <a:latin typeface="Inter Bold"/>
                <a:ea typeface="Inter Bold"/>
                <a:cs typeface="Inter Bold"/>
                <a:sym typeface="Inter Bold"/>
              </a:rPr>
              <a:t>03</a:t>
            </a:r>
          </a:p>
        </p:txBody>
      </p:sp>
      <p:sp>
        <p:nvSpPr>
          <p:cNvPr name="TextBox 19" id="19"/>
          <p:cNvSpPr txBox="true"/>
          <p:nvPr/>
        </p:nvSpPr>
        <p:spPr>
          <a:xfrm rot="0">
            <a:off x="5943427" y="5159793"/>
            <a:ext cx="2273317" cy="654051"/>
          </a:xfrm>
          <a:prstGeom prst="rect">
            <a:avLst/>
          </a:prstGeom>
        </p:spPr>
        <p:txBody>
          <a:bodyPr anchor="t" rtlCol="false" tIns="0" lIns="0" bIns="0" rIns="0">
            <a:spAutoFit/>
          </a:bodyPr>
          <a:lstStyle/>
          <a:p>
            <a:pPr algn="ctr">
              <a:lnSpc>
                <a:spcPts val="2500"/>
              </a:lnSpc>
            </a:pPr>
            <a:r>
              <a:rPr lang="en-US" b="true" sz="2500">
                <a:solidFill>
                  <a:srgbClr val="111111"/>
                </a:solidFill>
                <a:latin typeface="Inter Bold"/>
                <a:ea typeface="Inter Bold"/>
                <a:cs typeface="Inter Bold"/>
                <a:sym typeface="Inter Bold"/>
              </a:rPr>
              <a:t>ABSTRAKSI SISTEM ATM</a:t>
            </a:r>
          </a:p>
        </p:txBody>
      </p:sp>
      <p:sp>
        <p:nvSpPr>
          <p:cNvPr name="TextBox 20" id="20"/>
          <p:cNvSpPr txBox="true"/>
          <p:nvPr/>
        </p:nvSpPr>
        <p:spPr>
          <a:xfrm rot="0">
            <a:off x="10072525" y="5116178"/>
            <a:ext cx="2273317" cy="654051"/>
          </a:xfrm>
          <a:prstGeom prst="rect">
            <a:avLst/>
          </a:prstGeom>
        </p:spPr>
        <p:txBody>
          <a:bodyPr anchor="t" rtlCol="false" tIns="0" lIns="0" bIns="0" rIns="0">
            <a:spAutoFit/>
          </a:bodyPr>
          <a:lstStyle/>
          <a:p>
            <a:pPr algn="ctr">
              <a:lnSpc>
                <a:spcPts val="2500"/>
              </a:lnSpc>
            </a:pPr>
            <a:r>
              <a:rPr lang="en-US" b="true" sz="2500">
                <a:solidFill>
                  <a:srgbClr val="111111"/>
                </a:solidFill>
                <a:latin typeface="Inter Bold"/>
                <a:ea typeface="Inter Bold"/>
                <a:cs typeface="Inter Bold"/>
                <a:sym typeface="Inter Bold"/>
              </a:rPr>
              <a:t>DEKOMPOSISI MASALAH</a:t>
            </a:r>
          </a:p>
        </p:txBody>
      </p:sp>
      <p:sp>
        <p:nvSpPr>
          <p:cNvPr name="TextBox 21" id="21"/>
          <p:cNvSpPr txBox="true"/>
          <p:nvPr/>
        </p:nvSpPr>
        <p:spPr>
          <a:xfrm rot="0">
            <a:off x="14791390" y="4477167"/>
            <a:ext cx="1093783" cy="409575"/>
          </a:xfrm>
          <a:prstGeom prst="rect">
            <a:avLst/>
          </a:prstGeom>
        </p:spPr>
        <p:txBody>
          <a:bodyPr anchor="t" rtlCol="false" tIns="0" lIns="0" bIns="0" rIns="0">
            <a:spAutoFit/>
          </a:bodyPr>
          <a:lstStyle/>
          <a:p>
            <a:pPr algn="ctr" marL="0" indent="0" lvl="0">
              <a:lnSpc>
                <a:spcPts val="3000"/>
              </a:lnSpc>
              <a:spcBef>
                <a:spcPct val="0"/>
              </a:spcBef>
            </a:pPr>
            <a:r>
              <a:rPr lang="en-US" b="true" sz="3000">
                <a:solidFill>
                  <a:srgbClr val="111111"/>
                </a:solidFill>
                <a:latin typeface="Inter Bold"/>
                <a:ea typeface="Inter Bold"/>
                <a:cs typeface="Inter Bold"/>
                <a:sym typeface="Inter Bold"/>
              </a:rPr>
              <a:t>04</a:t>
            </a:r>
          </a:p>
        </p:txBody>
      </p:sp>
      <p:sp>
        <p:nvSpPr>
          <p:cNvPr name="TextBox 22" id="22"/>
          <p:cNvSpPr txBox="true"/>
          <p:nvPr/>
        </p:nvSpPr>
        <p:spPr>
          <a:xfrm rot="0">
            <a:off x="2444251" y="4477167"/>
            <a:ext cx="1016095" cy="409575"/>
          </a:xfrm>
          <a:prstGeom prst="rect">
            <a:avLst/>
          </a:prstGeom>
        </p:spPr>
        <p:txBody>
          <a:bodyPr anchor="t" rtlCol="false" tIns="0" lIns="0" bIns="0" rIns="0">
            <a:spAutoFit/>
          </a:bodyPr>
          <a:lstStyle/>
          <a:p>
            <a:pPr algn="ctr" marL="0" indent="0" lvl="0">
              <a:lnSpc>
                <a:spcPts val="3000"/>
              </a:lnSpc>
              <a:spcBef>
                <a:spcPct val="0"/>
              </a:spcBef>
            </a:pPr>
            <a:r>
              <a:rPr lang="en-US" b="true" sz="3000">
                <a:solidFill>
                  <a:srgbClr val="111111"/>
                </a:solidFill>
                <a:latin typeface="Inter Bold"/>
                <a:ea typeface="Inter Bold"/>
                <a:cs typeface="Inter Bold"/>
                <a:sym typeface="Inter Bold"/>
              </a:rPr>
              <a:t>01</a:t>
            </a:r>
          </a:p>
        </p:txBody>
      </p:sp>
      <p:sp>
        <p:nvSpPr>
          <p:cNvPr name="TextBox 23" id="23"/>
          <p:cNvSpPr txBox="true"/>
          <p:nvPr/>
        </p:nvSpPr>
        <p:spPr>
          <a:xfrm rot="0">
            <a:off x="14201623" y="5072564"/>
            <a:ext cx="2273317" cy="339726"/>
          </a:xfrm>
          <a:prstGeom prst="rect">
            <a:avLst/>
          </a:prstGeom>
        </p:spPr>
        <p:txBody>
          <a:bodyPr anchor="t" rtlCol="false" tIns="0" lIns="0" bIns="0" rIns="0">
            <a:spAutoFit/>
          </a:bodyPr>
          <a:lstStyle/>
          <a:p>
            <a:pPr algn="ctr">
              <a:lnSpc>
                <a:spcPts val="2500"/>
              </a:lnSpc>
            </a:pPr>
            <a:r>
              <a:rPr lang="en-US" b="true" sz="2500">
                <a:solidFill>
                  <a:srgbClr val="111111"/>
                </a:solidFill>
                <a:latin typeface="Inter Bold"/>
                <a:ea typeface="Inter Bold"/>
                <a:cs typeface="Inter Bold"/>
                <a:sym typeface="Inter Bold"/>
              </a:rPr>
              <a:t>FLOWCHART</a:t>
            </a:r>
          </a:p>
        </p:txBody>
      </p:sp>
      <p:sp>
        <p:nvSpPr>
          <p:cNvPr name="TextBox 24" id="24"/>
          <p:cNvSpPr txBox="true"/>
          <p:nvPr/>
        </p:nvSpPr>
        <p:spPr>
          <a:xfrm rot="0">
            <a:off x="1815640" y="5072564"/>
            <a:ext cx="2273317" cy="968376"/>
          </a:xfrm>
          <a:prstGeom prst="rect">
            <a:avLst/>
          </a:prstGeom>
        </p:spPr>
        <p:txBody>
          <a:bodyPr anchor="t" rtlCol="false" tIns="0" lIns="0" bIns="0" rIns="0">
            <a:spAutoFit/>
          </a:bodyPr>
          <a:lstStyle/>
          <a:p>
            <a:pPr algn="ctr">
              <a:lnSpc>
                <a:spcPts val="2500"/>
              </a:lnSpc>
            </a:pPr>
            <a:r>
              <a:rPr lang="en-US" b="true" sz="2500">
                <a:solidFill>
                  <a:srgbClr val="111111"/>
                </a:solidFill>
                <a:latin typeface="Inter Bold"/>
                <a:ea typeface="Inter Bold"/>
                <a:cs typeface="Inter Bold"/>
                <a:sym typeface="Inter Bold"/>
              </a:rPr>
              <a:t>DESKRIPSI SISTEM (ABOUT ATM)</a:t>
            </a:r>
          </a:p>
        </p:txBody>
      </p:sp>
      <p:grpSp>
        <p:nvGrpSpPr>
          <p:cNvPr name="Group 25" id="25"/>
          <p:cNvGrpSpPr/>
          <p:nvPr/>
        </p:nvGrpSpPr>
        <p:grpSpPr>
          <a:xfrm rot="0">
            <a:off x="5159067" y="7055721"/>
            <a:ext cx="3842037" cy="2684406"/>
            <a:chOff x="0" y="0"/>
            <a:chExt cx="725859" cy="507153"/>
          </a:xfrm>
        </p:grpSpPr>
        <p:sp>
          <p:nvSpPr>
            <p:cNvPr name="Freeform 26" id="26"/>
            <p:cNvSpPr/>
            <p:nvPr/>
          </p:nvSpPr>
          <p:spPr>
            <a:xfrm flipH="false" flipV="false" rot="0">
              <a:off x="0" y="0"/>
              <a:ext cx="725859" cy="507153"/>
            </a:xfrm>
            <a:custGeom>
              <a:avLst/>
              <a:gdLst/>
              <a:ahLst/>
              <a:cxnLst/>
              <a:rect r="r" b="b" t="t" l="l"/>
              <a:pathLst>
                <a:path h="507153" w="725859">
                  <a:moveTo>
                    <a:pt x="201506" y="0"/>
                  </a:moveTo>
                  <a:lnTo>
                    <a:pt x="524353" y="0"/>
                  </a:lnTo>
                  <a:cubicBezTo>
                    <a:pt x="577796" y="0"/>
                    <a:pt x="629050" y="21230"/>
                    <a:pt x="666839" y="59020"/>
                  </a:cubicBezTo>
                  <a:cubicBezTo>
                    <a:pt x="704629" y="96809"/>
                    <a:pt x="725859" y="148063"/>
                    <a:pt x="725859" y="201506"/>
                  </a:cubicBezTo>
                  <a:lnTo>
                    <a:pt x="725859" y="305647"/>
                  </a:lnTo>
                  <a:cubicBezTo>
                    <a:pt x="725859" y="359090"/>
                    <a:pt x="704629" y="410343"/>
                    <a:pt x="666839" y="448133"/>
                  </a:cubicBezTo>
                  <a:cubicBezTo>
                    <a:pt x="629050" y="485923"/>
                    <a:pt x="577796" y="507153"/>
                    <a:pt x="524353" y="507153"/>
                  </a:cubicBezTo>
                  <a:lnTo>
                    <a:pt x="201506" y="507153"/>
                  </a:lnTo>
                  <a:cubicBezTo>
                    <a:pt x="148063" y="507153"/>
                    <a:pt x="96809" y="485923"/>
                    <a:pt x="59020" y="448133"/>
                  </a:cubicBezTo>
                  <a:cubicBezTo>
                    <a:pt x="21230" y="410343"/>
                    <a:pt x="0" y="359090"/>
                    <a:pt x="0" y="305647"/>
                  </a:cubicBezTo>
                  <a:lnTo>
                    <a:pt x="0" y="201506"/>
                  </a:lnTo>
                  <a:cubicBezTo>
                    <a:pt x="0" y="148063"/>
                    <a:pt x="21230" y="96809"/>
                    <a:pt x="59020" y="59020"/>
                  </a:cubicBezTo>
                  <a:cubicBezTo>
                    <a:pt x="96809" y="21230"/>
                    <a:pt x="148063" y="0"/>
                    <a:pt x="201506" y="0"/>
                  </a:cubicBezTo>
                  <a:close/>
                </a:path>
              </a:pathLst>
            </a:custGeom>
            <a:solidFill>
              <a:srgbClr val="EFEEDC"/>
            </a:solidFill>
            <a:ln w="38100" cap="rnd">
              <a:solidFill>
                <a:srgbClr val="111111"/>
              </a:solidFill>
              <a:prstDash val="solid"/>
              <a:round/>
            </a:ln>
          </p:spPr>
        </p:sp>
        <p:sp>
          <p:nvSpPr>
            <p:cNvPr name="TextBox 27" id="27"/>
            <p:cNvSpPr txBox="true"/>
            <p:nvPr/>
          </p:nvSpPr>
          <p:spPr>
            <a:xfrm>
              <a:off x="0" y="-38100"/>
              <a:ext cx="725859" cy="545253"/>
            </a:xfrm>
            <a:prstGeom prst="rect">
              <a:avLst/>
            </a:prstGeom>
          </p:spPr>
          <p:txBody>
            <a:bodyPr anchor="ctr" rtlCol="false" tIns="50800" lIns="50800" bIns="50800" rIns="50800"/>
            <a:lstStyle/>
            <a:p>
              <a:pPr algn="ctr">
                <a:lnSpc>
                  <a:spcPts val="2659"/>
                </a:lnSpc>
                <a:spcBef>
                  <a:spcPct val="0"/>
                </a:spcBef>
              </a:pPr>
            </a:p>
          </p:txBody>
        </p:sp>
      </p:grpSp>
      <p:sp>
        <p:nvSpPr>
          <p:cNvPr name="TextBox 28" id="28"/>
          <p:cNvSpPr txBox="true"/>
          <p:nvPr/>
        </p:nvSpPr>
        <p:spPr>
          <a:xfrm rot="0">
            <a:off x="6497096" y="7797013"/>
            <a:ext cx="1165980" cy="409575"/>
          </a:xfrm>
          <a:prstGeom prst="rect">
            <a:avLst/>
          </a:prstGeom>
        </p:spPr>
        <p:txBody>
          <a:bodyPr anchor="t" rtlCol="false" tIns="0" lIns="0" bIns="0" rIns="0">
            <a:spAutoFit/>
          </a:bodyPr>
          <a:lstStyle/>
          <a:p>
            <a:pPr algn="ctr" marL="0" indent="0" lvl="0">
              <a:lnSpc>
                <a:spcPts val="3000"/>
              </a:lnSpc>
              <a:spcBef>
                <a:spcPct val="0"/>
              </a:spcBef>
            </a:pPr>
            <a:r>
              <a:rPr lang="en-US" b="true" sz="3000">
                <a:solidFill>
                  <a:srgbClr val="111111"/>
                </a:solidFill>
                <a:latin typeface="Inter Bold"/>
                <a:ea typeface="Inter Bold"/>
                <a:cs typeface="Inter Bold"/>
                <a:sym typeface="Inter Bold"/>
              </a:rPr>
              <a:t>05</a:t>
            </a:r>
          </a:p>
        </p:txBody>
      </p:sp>
      <p:sp>
        <p:nvSpPr>
          <p:cNvPr name="TextBox 29" id="29"/>
          <p:cNvSpPr txBox="true"/>
          <p:nvPr/>
        </p:nvSpPr>
        <p:spPr>
          <a:xfrm rot="0">
            <a:off x="5943427" y="8392409"/>
            <a:ext cx="2273317" cy="339726"/>
          </a:xfrm>
          <a:prstGeom prst="rect">
            <a:avLst/>
          </a:prstGeom>
        </p:spPr>
        <p:txBody>
          <a:bodyPr anchor="t" rtlCol="false" tIns="0" lIns="0" bIns="0" rIns="0">
            <a:spAutoFit/>
          </a:bodyPr>
          <a:lstStyle/>
          <a:p>
            <a:pPr algn="ctr">
              <a:lnSpc>
                <a:spcPts val="2500"/>
              </a:lnSpc>
            </a:pPr>
            <a:r>
              <a:rPr lang="en-US" b="true" sz="2500">
                <a:solidFill>
                  <a:srgbClr val="111111"/>
                </a:solidFill>
                <a:latin typeface="Inter Bold"/>
                <a:ea typeface="Inter Bold"/>
                <a:cs typeface="Inter Bold"/>
                <a:sym typeface="Inter Bold"/>
              </a:rPr>
              <a:t>CODE</a:t>
            </a:r>
          </a:p>
        </p:txBody>
      </p:sp>
      <p:grpSp>
        <p:nvGrpSpPr>
          <p:cNvPr name="Group 30" id="30"/>
          <p:cNvGrpSpPr/>
          <p:nvPr/>
        </p:nvGrpSpPr>
        <p:grpSpPr>
          <a:xfrm rot="0">
            <a:off x="9288165" y="7055721"/>
            <a:ext cx="3842037" cy="2684406"/>
            <a:chOff x="0" y="0"/>
            <a:chExt cx="725859" cy="507153"/>
          </a:xfrm>
        </p:grpSpPr>
        <p:sp>
          <p:nvSpPr>
            <p:cNvPr name="Freeform 31" id="31"/>
            <p:cNvSpPr/>
            <p:nvPr/>
          </p:nvSpPr>
          <p:spPr>
            <a:xfrm flipH="false" flipV="false" rot="0">
              <a:off x="0" y="0"/>
              <a:ext cx="725859" cy="507153"/>
            </a:xfrm>
            <a:custGeom>
              <a:avLst/>
              <a:gdLst/>
              <a:ahLst/>
              <a:cxnLst/>
              <a:rect r="r" b="b" t="t" l="l"/>
              <a:pathLst>
                <a:path h="507153" w="725859">
                  <a:moveTo>
                    <a:pt x="201506" y="0"/>
                  </a:moveTo>
                  <a:lnTo>
                    <a:pt x="524353" y="0"/>
                  </a:lnTo>
                  <a:cubicBezTo>
                    <a:pt x="577796" y="0"/>
                    <a:pt x="629050" y="21230"/>
                    <a:pt x="666839" y="59020"/>
                  </a:cubicBezTo>
                  <a:cubicBezTo>
                    <a:pt x="704629" y="96809"/>
                    <a:pt x="725859" y="148063"/>
                    <a:pt x="725859" y="201506"/>
                  </a:cubicBezTo>
                  <a:lnTo>
                    <a:pt x="725859" y="305647"/>
                  </a:lnTo>
                  <a:cubicBezTo>
                    <a:pt x="725859" y="359090"/>
                    <a:pt x="704629" y="410343"/>
                    <a:pt x="666839" y="448133"/>
                  </a:cubicBezTo>
                  <a:cubicBezTo>
                    <a:pt x="629050" y="485923"/>
                    <a:pt x="577796" y="507153"/>
                    <a:pt x="524353" y="507153"/>
                  </a:cubicBezTo>
                  <a:lnTo>
                    <a:pt x="201506" y="507153"/>
                  </a:lnTo>
                  <a:cubicBezTo>
                    <a:pt x="148063" y="507153"/>
                    <a:pt x="96809" y="485923"/>
                    <a:pt x="59020" y="448133"/>
                  </a:cubicBezTo>
                  <a:cubicBezTo>
                    <a:pt x="21230" y="410343"/>
                    <a:pt x="0" y="359090"/>
                    <a:pt x="0" y="305647"/>
                  </a:cubicBezTo>
                  <a:lnTo>
                    <a:pt x="0" y="201506"/>
                  </a:lnTo>
                  <a:cubicBezTo>
                    <a:pt x="0" y="148063"/>
                    <a:pt x="21230" y="96809"/>
                    <a:pt x="59020" y="59020"/>
                  </a:cubicBezTo>
                  <a:cubicBezTo>
                    <a:pt x="96809" y="21230"/>
                    <a:pt x="148063" y="0"/>
                    <a:pt x="201506" y="0"/>
                  </a:cubicBezTo>
                  <a:close/>
                </a:path>
              </a:pathLst>
            </a:custGeom>
            <a:solidFill>
              <a:srgbClr val="EFEEDC"/>
            </a:solidFill>
            <a:ln w="38100" cap="rnd">
              <a:solidFill>
                <a:srgbClr val="111111"/>
              </a:solidFill>
              <a:prstDash val="solid"/>
              <a:round/>
            </a:ln>
          </p:spPr>
        </p:sp>
        <p:sp>
          <p:nvSpPr>
            <p:cNvPr name="TextBox 32" id="32"/>
            <p:cNvSpPr txBox="true"/>
            <p:nvPr/>
          </p:nvSpPr>
          <p:spPr>
            <a:xfrm>
              <a:off x="0" y="-38100"/>
              <a:ext cx="725859" cy="545253"/>
            </a:xfrm>
            <a:prstGeom prst="rect">
              <a:avLst/>
            </a:prstGeom>
          </p:spPr>
          <p:txBody>
            <a:bodyPr anchor="ctr" rtlCol="false" tIns="50800" lIns="50800" bIns="50800" rIns="50800"/>
            <a:lstStyle/>
            <a:p>
              <a:pPr algn="ctr">
                <a:lnSpc>
                  <a:spcPts val="2659"/>
                </a:lnSpc>
                <a:spcBef>
                  <a:spcPct val="0"/>
                </a:spcBef>
              </a:pPr>
            </a:p>
          </p:txBody>
        </p:sp>
      </p:grpSp>
      <p:sp>
        <p:nvSpPr>
          <p:cNvPr name="TextBox 33" id="33"/>
          <p:cNvSpPr txBox="true"/>
          <p:nvPr/>
        </p:nvSpPr>
        <p:spPr>
          <a:xfrm rot="0">
            <a:off x="10626193" y="7797013"/>
            <a:ext cx="1165980" cy="409575"/>
          </a:xfrm>
          <a:prstGeom prst="rect">
            <a:avLst/>
          </a:prstGeom>
        </p:spPr>
        <p:txBody>
          <a:bodyPr anchor="t" rtlCol="false" tIns="0" lIns="0" bIns="0" rIns="0">
            <a:spAutoFit/>
          </a:bodyPr>
          <a:lstStyle/>
          <a:p>
            <a:pPr algn="ctr" marL="0" indent="0" lvl="0">
              <a:lnSpc>
                <a:spcPts val="3000"/>
              </a:lnSpc>
              <a:spcBef>
                <a:spcPct val="0"/>
              </a:spcBef>
            </a:pPr>
            <a:r>
              <a:rPr lang="en-US" b="true" sz="3000">
                <a:solidFill>
                  <a:srgbClr val="111111"/>
                </a:solidFill>
                <a:latin typeface="Inter Bold"/>
                <a:ea typeface="Inter Bold"/>
                <a:cs typeface="Inter Bold"/>
                <a:sym typeface="Inter Bold"/>
              </a:rPr>
              <a:t>06</a:t>
            </a:r>
          </a:p>
        </p:txBody>
      </p:sp>
      <p:sp>
        <p:nvSpPr>
          <p:cNvPr name="TextBox 34" id="34"/>
          <p:cNvSpPr txBox="true"/>
          <p:nvPr/>
        </p:nvSpPr>
        <p:spPr>
          <a:xfrm rot="0">
            <a:off x="10072525" y="8392409"/>
            <a:ext cx="2273317" cy="339726"/>
          </a:xfrm>
          <a:prstGeom prst="rect">
            <a:avLst/>
          </a:prstGeom>
        </p:spPr>
        <p:txBody>
          <a:bodyPr anchor="t" rtlCol="false" tIns="0" lIns="0" bIns="0" rIns="0">
            <a:spAutoFit/>
          </a:bodyPr>
          <a:lstStyle/>
          <a:p>
            <a:pPr algn="ctr">
              <a:lnSpc>
                <a:spcPts val="2500"/>
              </a:lnSpc>
            </a:pPr>
            <a:r>
              <a:rPr lang="en-US" b="true" sz="2500">
                <a:solidFill>
                  <a:srgbClr val="111111"/>
                </a:solidFill>
                <a:latin typeface="Inter Bold"/>
                <a:ea typeface="Inter Bold"/>
                <a:cs typeface="Inter Bold"/>
                <a:sym typeface="Inter Bold"/>
              </a:rPr>
              <a:t>KESIMPULAN</a:t>
            </a:r>
          </a:p>
        </p:txBody>
      </p:sp>
    </p:spTree>
  </p:cSld>
  <p:clrMapOvr>
    <a:masterClrMapping/>
  </p:clrMapOvr>
  <p:transition spd="slow">
    <p:fade/>
  </p:transition>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11111"/>
        </a:solidFill>
      </p:bgPr>
    </p:bg>
    <p:spTree>
      <p:nvGrpSpPr>
        <p:cNvPr id="1" name=""/>
        <p:cNvGrpSpPr/>
        <p:nvPr/>
      </p:nvGrpSpPr>
      <p:grpSpPr>
        <a:xfrm>
          <a:off x="0" y="0"/>
          <a:ext cx="0" cy="0"/>
          <a:chOff x="0" y="0"/>
          <a:chExt cx="0" cy="0"/>
        </a:xfrm>
      </p:grpSpPr>
      <p:sp>
        <p:nvSpPr>
          <p:cNvPr name="Freeform 2" id="2"/>
          <p:cNvSpPr/>
          <p:nvPr/>
        </p:nvSpPr>
        <p:spPr>
          <a:xfrm flipH="false" flipV="false" rot="4980167">
            <a:off x="-9081262" y="-841331"/>
            <a:ext cx="14605849" cy="12031568"/>
          </a:xfrm>
          <a:custGeom>
            <a:avLst/>
            <a:gdLst/>
            <a:ahLst/>
            <a:cxnLst/>
            <a:rect r="r" b="b" t="t" l="l"/>
            <a:pathLst>
              <a:path h="12031568" w="14605849">
                <a:moveTo>
                  <a:pt x="0" y="0"/>
                </a:moveTo>
                <a:lnTo>
                  <a:pt x="14605850" y="0"/>
                </a:lnTo>
                <a:lnTo>
                  <a:pt x="14605850" y="12031568"/>
                </a:lnTo>
                <a:lnTo>
                  <a:pt x="0" y="12031568"/>
                </a:lnTo>
                <a:lnTo>
                  <a:pt x="0" y="0"/>
                </a:lnTo>
                <a:close/>
              </a:path>
            </a:pathLst>
          </a:custGeom>
          <a:blipFill>
            <a:blip r:embed="rId2">
              <a:alphaModFix amt="50000"/>
            </a:blip>
            <a:stretch>
              <a:fillRect l="0" t="0" r="0" b="0"/>
            </a:stretch>
          </a:blipFill>
        </p:spPr>
      </p:sp>
      <p:sp>
        <p:nvSpPr>
          <p:cNvPr name="Freeform 3" id="3"/>
          <p:cNvSpPr/>
          <p:nvPr/>
        </p:nvSpPr>
        <p:spPr>
          <a:xfrm flipH="false" flipV="false" rot="6001980">
            <a:off x="13501499" y="1253417"/>
            <a:ext cx="12162710" cy="10019032"/>
          </a:xfrm>
          <a:custGeom>
            <a:avLst/>
            <a:gdLst/>
            <a:ahLst/>
            <a:cxnLst/>
            <a:rect r="r" b="b" t="t" l="l"/>
            <a:pathLst>
              <a:path h="10019032" w="12162710">
                <a:moveTo>
                  <a:pt x="0" y="0"/>
                </a:moveTo>
                <a:lnTo>
                  <a:pt x="12162710" y="0"/>
                </a:lnTo>
                <a:lnTo>
                  <a:pt x="12162710" y="10019033"/>
                </a:lnTo>
                <a:lnTo>
                  <a:pt x="0" y="10019033"/>
                </a:lnTo>
                <a:lnTo>
                  <a:pt x="0" y="0"/>
                </a:lnTo>
                <a:close/>
              </a:path>
            </a:pathLst>
          </a:custGeom>
          <a:blipFill>
            <a:blip r:embed="rId2">
              <a:alphaModFix amt="50000"/>
            </a:blip>
            <a:stretch>
              <a:fillRect l="0" t="0" r="0" b="0"/>
            </a:stretch>
          </a:blipFill>
        </p:spPr>
      </p:sp>
      <p:grpSp>
        <p:nvGrpSpPr>
          <p:cNvPr name="Group 4" id="4"/>
          <p:cNvGrpSpPr/>
          <p:nvPr/>
        </p:nvGrpSpPr>
        <p:grpSpPr>
          <a:xfrm rot="0">
            <a:off x="1028700" y="1183026"/>
            <a:ext cx="6526884" cy="8075274"/>
            <a:chOff x="0" y="0"/>
            <a:chExt cx="7631288" cy="9441679"/>
          </a:xfrm>
        </p:grpSpPr>
        <p:sp>
          <p:nvSpPr>
            <p:cNvPr name="Freeform 5" id="5"/>
            <p:cNvSpPr/>
            <p:nvPr/>
          </p:nvSpPr>
          <p:spPr>
            <a:xfrm flipH="false" flipV="false" rot="0">
              <a:off x="10377" y="30791"/>
              <a:ext cx="7619508" cy="9410887"/>
            </a:xfrm>
            <a:custGeom>
              <a:avLst/>
              <a:gdLst/>
              <a:ahLst/>
              <a:cxnLst/>
              <a:rect r="r" b="b" t="t" l="l"/>
              <a:pathLst>
                <a:path h="9410887" w="7619508">
                  <a:moveTo>
                    <a:pt x="165516" y="1666259"/>
                  </a:moveTo>
                  <a:lnTo>
                    <a:pt x="7311850" y="9975"/>
                  </a:lnTo>
                  <a:cubicBezTo>
                    <a:pt x="7354887" y="0"/>
                    <a:pt x="7400130" y="9949"/>
                    <a:pt x="7435013" y="37059"/>
                  </a:cubicBezTo>
                  <a:cubicBezTo>
                    <a:pt x="7469896" y="64169"/>
                    <a:pt x="7490706" y="105553"/>
                    <a:pt x="7491667" y="149722"/>
                  </a:cubicBezTo>
                  <a:lnTo>
                    <a:pt x="7616987" y="5915036"/>
                  </a:lnTo>
                  <a:cubicBezTo>
                    <a:pt x="7619508" y="6030989"/>
                    <a:pt x="7577699" y="6143536"/>
                    <a:pt x="7500091" y="6229723"/>
                  </a:cubicBezTo>
                  <a:lnTo>
                    <a:pt x="6530688" y="7306276"/>
                  </a:lnTo>
                  <a:cubicBezTo>
                    <a:pt x="6454354" y="7391047"/>
                    <a:pt x="6420868" y="7506015"/>
                    <a:pt x="6439742" y="7618518"/>
                  </a:cubicBezTo>
                  <a:lnTo>
                    <a:pt x="6710564" y="9232820"/>
                  </a:lnTo>
                  <a:cubicBezTo>
                    <a:pt x="6718000" y="9277142"/>
                    <a:pt x="6705545" y="9322489"/>
                    <a:pt x="6676515" y="9356796"/>
                  </a:cubicBezTo>
                  <a:cubicBezTo>
                    <a:pt x="6647484" y="9391102"/>
                    <a:pt x="6604822" y="9410888"/>
                    <a:pt x="6559882" y="9410888"/>
                  </a:cubicBezTo>
                  <a:lnTo>
                    <a:pt x="253213" y="9410888"/>
                  </a:lnTo>
                  <a:cubicBezTo>
                    <a:pt x="207427" y="9410888"/>
                    <a:pt x="163836" y="9391271"/>
                    <a:pt x="133471" y="9357003"/>
                  </a:cubicBezTo>
                  <a:cubicBezTo>
                    <a:pt x="103107" y="9322733"/>
                    <a:pt x="88881" y="9277097"/>
                    <a:pt x="94392" y="9231645"/>
                  </a:cubicBezTo>
                  <a:lnTo>
                    <a:pt x="796660" y="3440333"/>
                  </a:lnTo>
                  <a:cubicBezTo>
                    <a:pt x="801947" y="3396732"/>
                    <a:pt x="787152" y="3353090"/>
                    <a:pt x="756441" y="3321693"/>
                  </a:cubicBezTo>
                  <a:cubicBezTo>
                    <a:pt x="725729" y="3290296"/>
                    <a:pt x="682424" y="3274541"/>
                    <a:pt x="638717" y="3278865"/>
                  </a:cubicBezTo>
                  <a:lnTo>
                    <a:pt x="385503" y="3303914"/>
                  </a:lnTo>
                  <a:cubicBezTo>
                    <a:pt x="285282" y="3313829"/>
                    <a:pt x="195228" y="3242550"/>
                    <a:pt x="181862" y="3142731"/>
                  </a:cubicBezTo>
                  <a:lnTo>
                    <a:pt x="13585" y="1885984"/>
                  </a:lnTo>
                  <a:cubicBezTo>
                    <a:pt x="0" y="1784524"/>
                    <a:pt x="65794" y="1689371"/>
                    <a:pt x="165516" y="1666259"/>
                  </a:cubicBezTo>
                  <a:close/>
                </a:path>
              </a:pathLst>
            </a:custGeom>
            <a:blipFill>
              <a:blip r:embed="rId3"/>
              <a:stretch>
                <a:fillRect l="-28663" t="91" r="-28720" b="0"/>
              </a:stretch>
            </a:blipFill>
          </p:spPr>
        </p:sp>
      </p:grpSp>
      <p:sp>
        <p:nvSpPr>
          <p:cNvPr name="Freeform 6" id="6"/>
          <p:cNvSpPr/>
          <p:nvPr/>
        </p:nvSpPr>
        <p:spPr>
          <a:xfrm flipH="false" flipV="false" rot="0">
            <a:off x="1028700" y="1028700"/>
            <a:ext cx="1703941" cy="1950147"/>
          </a:xfrm>
          <a:custGeom>
            <a:avLst/>
            <a:gdLst/>
            <a:ahLst/>
            <a:cxnLst/>
            <a:rect r="r" b="b" t="t" l="l"/>
            <a:pathLst>
              <a:path h="1950147" w="1703941">
                <a:moveTo>
                  <a:pt x="0" y="0"/>
                </a:moveTo>
                <a:lnTo>
                  <a:pt x="1703941" y="0"/>
                </a:lnTo>
                <a:lnTo>
                  <a:pt x="1703941" y="1950147"/>
                </a:lnTo>
                <a:lnTo>
                  <a:pt x="0" y="1950147"/>
                </a:lnTo>
                <a:lnTo>
                  <a:pt x="0" y="0"/>
                </a:lnTo>
                <a:close/>
              </a:path>
            </a:pathLst>
          </a:custGeom>
          <a:blipFill>
            <a:blip r:embed="rId4"/>
            <a:stretch>
              <a:fillRect l="0" t="0" r="0" b="0"/>
            </a:stretch>
          </a:blipFill>
          <a:ln cap="sq">
            <a:noFill/>
            <a:prstDash val="solid"/>
            <a:miter/>
          </a:ln>
        </p:spPr>
      </p:sp>
      <p:sp>
        <p:nvSpPr>
          <p:cNvPr name="Freeform 7" id="7"/>
          <p:cNvSpPr/>
          <p:nvPr/>
        </p:nvSpPr>
        <p:spPr>
          <a:xfrm flipH="false" flipV="false" rot="0">
            <a:off x="6393091" y="8016653"/>
            <a:ext cx="1162492" cy="1241647"/>
          </a:xfrm>
          <a:custGeom>
            <a:avLst/>
            <a:gdLst/>
            <a:ahLst/>
            <a:cxnLst/>
            <a:rect r="r" b="b" t="t" l="l"/>
            <a:pathLst>
              <a:path h="1241647" w="1162492">
                <a:moveTo>
                  <a:pt x="0" y="0"/>
                </a:moveTo>
                <a:lnTo>
                  <a:pt x="1162493" y="0"/>
                </a:lnTo>
                <a:lnTo>
                  <a:pt x="1162493" y="1241647"/>
                </a:lnTo>
                <a:lnTo>
                  <a:pt x="0" y="1241647"/>
                </a:lnTo>
                <a:lnTo>
                  <a:pt x="0" y="0"/>
                </a:lnTo>
                <a:close/>
              </a:path>
            </a:pathLst>
          </a:custGeom>
          <a:blipFill>
            <a:blip r:embed="rId5"/>
            <a:stretch>
              <a:fillRect l="0" t="0" r="0" b="0"/>
            </a:stretch>
          </a:blipFill>
          <a:ln cap="sq">
            <a:noFill/>
            <a:prstDash val="solid"/>
            <a:miter/>
          </a:ln>
        </p:spPr>
      </p:sp>
      <p:sp>
        <p:nvSpPr>
          <p:cNvPr name="TextBox 8" id="8"/>
          <p:cNvSpPr txBox="true"/>
          <p:nvPr/>
        </p:nvSpPr>
        <p:spPr>
          <a:xfrm rot="0">
            <a:off x="9609006" y="1323975"/>
            <a:ext cx="7650294" cy="1303459"/>
          </a:xfrm>
          <a:prstGeom prst="rect">
            <a:avLst/>
          </a:prstGeom>
        </p:spPr>
        <p:txBody>
          <a:bodyPr anchor="t" rtlCol="false" tIns="0" lIns="0" bIns="0" rIns="0">
            <a:spAutoFit/>
          </a:bodyPr>
          <a:lstStyle/>
          <a:p>
            <a:pPr algn="ctr">
              <a:lnSpc>
                <a:spcPts val="9415"/>
              </a:lnSpc>
            </a:pPr>
            <a:r>
              <a:rPr lang="en-US" b="true" sz="10461" spc="-533">
                <a:solidFill>
                  <a:srgbClr val="EFEEDC"/>
                </a:solidFill>
                <a:latin typeface="Inter Bold"/>
                <a:ea typeface="Inter Bold"/>
                <a:cs typeface="Inter Bold"/>
                <a:sym typeface="Inter Bold"/>
              </a:rPr>
              <a:t>ABOUT ATM</a:t>
            </a:r>
          </a:p>
        </p:txBody>
      </p:sp>
      <p:sp>
        <p:nvSpPr>
          <p:cNvPr name="TextBox 9" id="9"/>
          <p:cNvSpPr txBox="true"/>
          <p:nvPr/>
        </p:nvSpPr>
        <p:spPr>
          <a:xfrm rot="0">
            <a:off x="9069993" y="3159050"/>
            <a:ext cx="8728319" cy="4030807"/>
          </a:xfrm>
          <a:prstGeom prst="rect">
            <a:avLst/>
          </a:prstGeom>
        </p:spPr>
        <p:txBody>
          <a:bodyPr anchor="t" rtlCol="false" tIns="0" lIns="0" bIns="0" rIns="0">
            <a:spAutoFit/>
          </a:bodyPr>
          <a:lstStyle/>
          <a:p>
            <a:pPr algn="just">
              <a:lnSpc>
                <a:spcPts val="3173"/>
              </a:lnSpc>
            </a:pPr>
            <a:r>
              <a:rPr lang="en-US" sz="2644">
                <a:solidFill>
                  <a:srgbClr val="EFEEDC"/>
                </a:solidFill>
                <a:latin typeface="Inter"/>
                <a:ea typeface="Inter"/>
                <a:cs typeface="Inter"/>
                <a:sym typeface="Inter"/>
              </a:rPr>
              <a:t>Anjungan tunai mandiri (disingkat ATM) adalah mesin otomatis yang dimiliki oleh bank untuk mengeluarkan uang tunai dengan teknik tertentu, yaitu seperti menekan tombol nomor tabungan, menekan nomor (kode) sesuai dengan petunjuk.</a:t>
            </a:r>
          </a:p>
          <a:p>
            <a:pPr algn="just">
              <a:lnSpc>
                <a:spcPts val="3173"/>
              </a:lnSpc>
            </a:pPr>
          </a:p>
          <a:p>
            <a:pPr algn="just">
              <a:lnSpc>
                <a:spcPts val="3173"/>
              </a:lnSpc>
            </a:pPr>
            <a:r>
              <a:rPr lang="en-US" sz="2644">
                <a:solidFill>
                  <a:srgbClr val="EFEEDC"/>
                </a:solidFill>
                <a:latin typeface="Inter"/>
                <a:ea typeface="Inter"/>
                <a:cs typeface="Inter"/>
                <a:sym typeface="Inter"/>
              </a:rPr>
              <a:t>ATM sering ditempatkan di lokasi-lokasi strategis, seperti restoran, pusat perbelanjaan, bandar udara, stasiun kereta api, terminal bus, pasar swalayan, dan kantor-kantor bank itu sendiri.</a:t>
            </a:r>
          </a:p>
        </p:txBody>
      </p:sp>
    </p:spTree>
  </p:cSld>
  <p:clrMapOvr>
    <a:masterClrMapping/>
  </p:clrMapOvr>
  <p:transition spd="fast">
    <p:push dir="l"/>
  </p:transition>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11111"/>
        </a:solidFill>
      </p:bgPr>
    </p:bg>
    <p:spTree>
      <p:nvGrpSpPr>
        <p:cNvPr id="1" name=""/>
        <p:cNvGrpSpPr/>
        <p:nvPr/>
      </p:nvGrpSpPr>
      <p:grpSpPr>
        <a:xfrm>
          <a:off x="0" y="0"/>
          <a:ext cx="0" cy="0"/>
          <a:chOff x="0" y="0"/>
          <a:chExt cx="0" cy="0"/>
        </a:xfrm>
      </p:grpSpPr>
      <p:sp>
        <p:nvSpPr>
          <p:cNvPr name="Freeform 2" id="2"/>
          <p:cNvSpPr/>
          <p:nvPr/>
        </p:nvSpPr>
        <p:spPr>
          <a:xfrm flipH="false" flipV="false" rot="4980167">
            <a:off x="-9081262" y="-841331"/>
            <a:ext cx="14605849" cy="12031568"/>
          </a:xfrm>
          <a:custGeom>
            <a:avLst/>
            <a:gdLst/>
            <a:ahLst/>
            <a:cxnLst/>
            <a:rect r="r" b="b" t="t" l="l"/>
            <a:pathLst>
              <a:path h="12031568" w="14605849">
                <a:moveTo>
                  <a:pt x="0" y="0"/>
                </a:moveTo>
                <a:lnTo>
                  <a:pt x="14605850" y="0"/>
                </a:lnTo>
                <a:lnTo>
                  <a:pt x="14605850" y="12031568"/>
                </a:lnTo>
                <a:lnTo>
                  <a:pt x="0" y="12031568"/>
                </a:lnTo>
                <a:lnTo>
                  <a:pt x="0" y="0"/>
                </a:lnTo>
                <a:close/>
              </a:path>
            </a:pathLst>
          </a:custGeom>
          <a:blipFill>
            <a:blip r:embed="rId2">
              <a:alphaModFix amt="50000"/>
            </a:blip>
            <a:stretch>
              <a:fillRect l="0" t="0" r="0" b="0"/>
            </a:stretch>
          </a:blipFill>
        </p:spPr>
      </p:sp>
      <p:sp>
        <p:nvSpPr>
          <p:cNvPr name="Freeform 3" id="3"/>
          <p:cNvSpPr/>
          <p:nvPr/>
        </p:nvSpPr>
        <p:spPr>
          <a:xfrm flipH="false" flipV="false" rot="6001980">
            <a:off x="13501499" y="1253417"/>
            <a:ext cx="12162710" cy="10019032"/>
          </a:xfrm>
          <a:custGeom>
            <a:avLst/>
            <a:gdLst/>
            <a:ahLst/>
            <a:cxnLst/>
            <a:rect r="r" b="b" t="t" l="l"/>
            <a:pathLst>
              <a:path h="10019032" w="12162710">
                <a:moveTo>
                  <a:pt x="0" y="0"/>
                </a:moveTo>
                <a:lnTo>
                  <a:pt x="12162710" y="0"/>
                </a:lnTo>
                <a:lnTo>
                  <a:pt x="12162710" y="10019033"/>
                </a:lnTo>
                <a:lnTo>
                  <a:pt x="0" y="10019033"/>
                </a:lnTo>
                <a:lnTo>
                  <a:pt x="0" y="0"/>
                </a:lnTo>
                <a:close/>
              </a:path>
            </a:pathLst>
          </a:custGeom>
          <a:blipFill>
            <a:blip r:embed="rId2">
              <a:alphaModFix amt="50000"/>
            </a:blip>
            <a:stretch>
              <a:fillRect l="0" t="0" r="0" b="0"/>
            </a:stretch>
          </a:blipFill>
        </p:spPr>
      </p:sp>
      <p:grpSp>
        <p:nvGrpSpPr>
          <p:cNvPr name="Group 4" id="4"/>
          <p:cNvGrpSpPr/>
          <p:nvPr/>
        </p:nvGrpSpPr>
        <p:grpSpPr>
          <a:xfrm rot="0">
            <a:off x="1028700" y="1183026"/>
            <a:ext cx="6526884" cy="8075274"/>
            <a:chOff x="0" y="0"/>
            <a:chExt cx="7631288" cy="9441679"/>
          </a:xfrm>
        </p:grpSpPr>
        <p:sp>
          <p:nvSpPr>
            <p:cNvPr name="Freeform 5" id="5"/>
            <p:cNvSpPr/>
            <p:nvPr/>
          </p:nvSpPr>
          <p:spPr>
            <a:xfrm flipH="false" flipV="false" rot="0">
              <a:off x="10377" y="30791"/>
              <a:ext cx="7619508" cy="9410887"/>
            </a:xfrm>
            <a:custGeom>
              <a:avLst/>
              <a:gdLst/>
              <a:ahLst/>
              <a:cxnLst/>
              <a:rect r="r" b="b" t="t" l="l"/>
              <a:pathLst>
                <a:path h="9410887" w="7619508">
                  <a:moveTo>
                    <a:pt x="165516" y="1666259"/>
                  </a:moveTo>
                  <a:lnTo>
                    <a:pt x="7311850" y="9975"/>
                  </a:lnTo>
                  <a:cubicBezTo>
                    <a:pt x="7354887" y="0"/>
                    <a:pt x="7400130" y="9949"/>
                    <a:pt x="7435013" y="37059"/>
                  </a:cubicBezTo>
                  <a:cubicBezTo>
                    <a:pt x="7469896" y="64169"/>
                    <a:pt x="7490706" y="105553"/>
                    <a:pt x="7491667" y="149722"/>
                  </a:cubicBezTo>
                  <a:lnTo>
                    <a:pt x="7616987" y="5915036"/>
                  </a:lnTo>
                  <a:cubicBezTo>
                    <a:pt x="7619508" y="6030989"/>
                    <a:pt x="7577699" y="6143536"/>
                    <a:pt x="7500091" y="6229723"/>
                  </a:cubicBezTo>
                  <a:lnTo>
                    <a:pt x="6530688" y="7306276"/>
                  </a:lnTo>
                  <a:cubicBezTo>
                    <a:pt x="6454354" y="7391047"/>
                    <a:pt x="6420868" y="7506015"/>
                    <a:pt x="6439742" y="7618518"/>
                  </a:cubicBezTo>
                  <a:lnTo>
                    <a:pt x="6710564" y="9232820"/>
                  </a:lnTo>
                  <a:cubicBezTo>
                    <a:pt x="6718000" y="9277142"/>
                    <a:pt x="6705545" y="9322489"/>
                    <a:pt x="6676515" y="9356796"/>
                  </a:cubicBezTo>
                  <a:cubicBezTo>
                    <a:pt x="6647484" y="9391102"/>
                    <a:pt x="6604822" y="9410888"/>
                    <a:pt x="6559882" y="9410888"/>
                  </a:cubicBezTo>
                  <a:lnTo>
                    <a:pt x="253213" y="9410888"/>
                  </a:lnTo>
                  <a:cubicBezTo>
                    <a:pt x="207427" y="9410888"/>
                    <a:pt x="163836" y="9391271"/>
                    <a:pt x="133471" y="9357003"/>
                  </a:cubicBezTo>
                  <a:cubicBezTo>
                    <a:pt x="103107" y="9322733"/>
                    <a:pt x="88881" y="9277097"/>
                    <a:pt x="94392" y="9231645"/>
                  </a:cubicBezTo>
                  <a:lnTo>
                    <a:pt x="796660" y="3440333"/>
                  </a:lnTo>
                  <a:cubicBezTo>
                    <a:pt x="801947" y="3396732"/>
                    <a:pt x="787152" y="3353090"/>
                    <a:pt x="756441" y="3321693"/>
                  </a:cubicBezTo>
                  <a:cubicBezTo>
                    <a:pt x="725729" y="3290296"/>
                    <a:pt x="682424" y="3274541"/>
                    <a:pt x="638717" y="3278865"/>
                  </a:cubicBezTo>
                  <a:lnTo>
                    <a:pt x="385503" y="3303914"/>
                  </a:lnTo>
                  <a:cubicBezTo>
                    <a:pt x="285282" y="3313829"/>
                    <a:pt x="195228" y="3242550"/>
                    <a:pt x="181862" y="3142731"/>
                  </a:cubicBezTo>
                  <a:lnTo>
                    <a:pt x="13585" y="1885984"/>
                  </a:lnTo>
                  <a:cubicBezTo>
                    <a:pt x="0" y="1784524"/>
                    <a:pt x="65794" y="1689371"/>
                    <a:pt x="165516" y="1666259"/>
                  </a:cubicBezTo>
                  <a:close/>
                </a:path>
              </a:pathLst>
            </a:custGeom>
            <a:blipFill>
              <a:blip r:embed="rId3"/>
              <a:stretch>
                <a:fillRect l="-28663" t="91" r="-28720" b="0"/>
              </a:stretch>
            </a:blipFill>
          </p:spPr>
        </p:sp>
      </p:grpSp>
      <p:sp>
        <p:nvSpPr>
          <p:cNvPr name="Freeform 6" id="6"/>
          <p:cNvSpPr/>
          <p:nvPr/>
        </p:nvSpPr>
        <p:spPr>
          <a:xfrm flipH="false" flipV="false" rot="0">
            <a:off x="1028700" y="1028700"/>
            <a:ext cx="1703941" cy="1950147"/>
          </a:xfrm>
          <a:custGeom>
            <a:avLst/>
            <a:gdLst/>
            <a:ahLst/>
            <a:cxnLst/>
            <a:rect r="r" b="b" t="t" l="l"/>
            <a:pathLst>
              <a:path h="1950147" w="1703941">
                <a:moveTo>
                  <a:pt x="0" y="0"/>
                </a:moveTo>
                <a:lnTo>
                  <a:pt x="1703941" y="0"/>
                </a:lnTo>
                <a:lnTo>
                  <a:pt x="1703941" y="1950147"/>
                </a:lnTo>
                <a:lnTo>
                  <a:pt x="0" y="1950147"/>
                </a:lnTo>
                <a:lnTo>
                  <a:pt x="0" y="0"/>
                </a:lnTo>
                <a:close/>
              </a:path>
            </a:pathLst>
          </a:custGeom>
          <a:blipFill>
            <a:blip r:embed="rId4"/>
            <a:stretch>
              <a:fillRect l="0" t="0" r="0" b="0"/>
            </a:stretch>
          </a:blipFill>
          <a:ln cap="sq">
            <a:noFill/>
            <a:prstDash val="solid"/>
            <a:miter/>
          </a:ln>
        </p:spPr>
      </p:sp>
      <p:sp>
        <p:nvSpPr>
          <p:cNvPr name="Freeform 7" id="7"/>
          <p:cNvSpPr/>
          <p:nvPr/>
        </p:nvSpPr>
        <p:spPr>
          <a:xfrm flipH="false" flipV="false" rot="0">
            <a:off x="6393091" y="8016653"/>
            <a:ext cx="1162492" cy="1241647"/>
          </a:xfrm>
          <a:custGeom>
            <a:avLst/>
            <a:gdLst/>
            <a:ahLst/>
            <a:cxnLst/>
            <a:rect r="r" b="b" t="t" l="l"/>
            <a:pathLst>
              <a:path h="1241647" w="1162492">
                <a:moveTo>
                  <a:pt x="0" y="0"/>
                </a:moveTo>
                <a:lnTo>
                  <a:pt x="1162493" y="0"/>
                </a:lnTo>
                <a:lnTo>
                  <a:pt x="1162493" y="1241647"/>
                </a:lnTo>
                <a:lnTo>
                  <a:pt x="0" y="1241647"/>
                </a:lnTo>
                <a:lnTo>
                  <a:pt x="0" y="0"/>
                </a:lnTo>
                <a:close/>
              </a:path>
            </a:pathLst>
          </a:custGeom>
          <a:blipFill>
            <a:blip r:embed="rId5"/>
            <a:stretch>
              <a:fillRect l="0" t="0" r="0" b="0"/>
            </a:stretch>
          </a:blipFill>
          <a:ln cap="sq">
            <a:noFill/>
            <a:prstDash val="solid"/>
            <a:miter/>
          </a:ln>
        </p:spPr>
      </p:sp>
      <p:sp>
        <p:nvSpPr>
          <p:cNvPr name="TextBox 8" id="8"/>
          <p:cNvSpPr txBox="true"/>
          <p:nvPr/>
        </p:nvSpPr>
        <p:spPr>
          <a:xfrm rot="0">
            <a:off x="9609006" y="1323975"/>
            <a:ext cx="7650294" cy="1303459"/>
          </a:xfrm>
          <a:prstGeom prst="rect">
            <a:avLst/>
          </a:prstGeom>
        </p:spPr>
        <p:txBody>
          <a:bodyPr anchor="t" rtlCol="false" tIns="0" lIns="0" bIns="0" rIns="0">
            <a:spAutoFit/>
          </a:bodyPr>
          <a:lstStyle/>
          <a:p>
            <a:pPr algn="ctr">
              <a:lnSpc>
                <a:spcPts val="9415"/>
              </a:lnSpc>
            </a:pPr>
            <a:r>
              <a:rPr lang="en-US" b="true" sz="10461" spc="-533">
                <a:solidFill>
                  <a:srgbClr val="EFEEDC"/>
                </a:solidFill>
                <a:latin typeface="Inter Bold"/>
                <a:ea typeface="Inter Bold"/>
                <a:cs typeface="Inter Bold"/>
                <a:sym typeface="Inter Bold"/>
              </a:rPr>
              <a:t>ABOUT ATM</a:t>
            </a:r>
          </a:p>
        </p:txBody>
      </p:sp>
      <p:sp>
        <p:nvSpPr>
          <p:cNvPr name="TextBox 9" id="9"/>
          <p:cNvSpPr txBox="true"/>
          <p:nvPr/>
        </p:nvSpPr>
        <p:spPr>
          <a:xfrm rot="0">
            <a:off x="9144000" y="3276846"/>
            <a:ext cx="8728319" cy="5972175"/>
          </a:xfrm>
          <a:prstGeom prst="rect">
            <a:avLst/>
          </a:prstGeom>
        </p:spPr>
        <p:txBody>
          <a:bodyPr anchor="t" rtlCol="false" tIns="0" lIns="0" bIns="0" rIns="0">
            <a:spAutoFit/>
          </a:bodyPr>
          <a:lstStyle/>
          <a:p>
            <a:pPr algn="just" marL="571040" indent="-285520" lvl="1">
              <a:lnSpc>
                <a:spcPts val="3173"/>
              </a:lnSpc>
              <a:buFont typeface="Arial"/>
              <a:buChar char="•"/>
            </a:pPr>
            <a:r>
              <a:rPr lang="en-US" sz="2644">
                <a:solidFill>
                  <a:srgbClr val="EFEEDC"/>
                </a:solidFill>
                <a:latin typeface="Inter"/>
                <a:ea typeface="Inter"/>
                <a:cs typeface="Inter"/>
                <a:sym typeface="Inter"/>
              </a:rPr>
              <a:t>Membaca kartu: </a:t>
            </a:r>
            <a:r>
              <a:rPr lang="en-US" sz="2644">
                <a:solidFill>
                  <a:srgbClr val="EFEEDC"/>
                </a:solidFill>
                <a:latin typeface="Inter"/>
                <a:ea typeface="Inter"/>
                <a:cs typeface="Inter"/>
                <a:sym typeface="Inter"/>
              </a:rPr>
              <a:t>Mesin </a:t>
            </a:r>
            <a:r>
              <a:rPr lang="en-US" sz="2644">
                <a:solidFill>
                  <a:srgbClr val="EFEEDC"/>
                </a:solidFill>
                <a:latin typeface="Inter"/>
                <a:ea typeface="Inter"/>
                <a:cs typeface="Inter"/>
                <a:sym typeface="Inter"/>
              </a:rPr>
              <a:t>ATM membaca kartu ATM dengan menggunakan </a:t>
            </a:r>
            <a:r>
              <a:rPr lang="en-US" sz="2644" i="true">
                <a:solidFill>
                  <a:srgbClr val="EFEEDC"/>
                </a:solidFill>
                <a:latin typeface="Inter Italics"/>
                <a:ea typeface="Inter Italics"/>
                <a:cs typeface="Inter Italics"/>
                <a:sym typeface="Inter Italics"/>
              </a:rPr>
              <a:t>magnetic card reader</a:t>
            </a:r>
            <a:r>
              <a:rPr lang="en-US" sz="2644">
                <a:solidFill>
                  <a:srgbClr val="EFEEDC"/>
                </a:solidFill>
                <a:latin typeface="Inter"/>
                <a:ea typeface="Inter"/>
                <a:cs typeface="Inter"/>
                <a:sym typeface="Inter"/>
              </a:rPr>
              <a:t>. </a:t>
            </a:r>
          </a:p>
          <a:p>
            <a:pPr algn="just">
              <a:lnSpc>
                <a:spcPts val="3173"/>
              </a:lnSpc>
            </a:pPr>
          </a:p>
          <a:p>
            <a:pPr algn="just" marL="571040" indent="-285520" lvl="1">
              <a:lnSpc>
                <a:spcPts val="3173"/>
              </a:lnSpc>
              <a:buFont typeface="Arial"/>
              <a:buChar char="•"/>
            </a:pPr>
            <a:r>
              <a:rPr lang="en-US" sz="2644">
                <a:solidFill>
                  <a:srgbClr val="EFEEDC"/>
                </a:solidFill>
                <a:latin typeface="Inter"/>
                <a:ea typeface="Inter"/>
                <a:cs typeface="Inter"/>
                <a:sym typeface="Inter"/>
              </a:rPr>
              <a:t>Mengirim data ke bank: </a:t>
            </a:r>
            <a:r>
              <a:rPr lang="en-US" sz="2644">
                <a:solidFill>
                  <a:srgbClr val="EFEEDC"/>
                </a:solidFill>
                <a:latin typeface="Inter"/>
                <a:ea typeface="Inter"/>
                <a:cs typeface="Inter"/>
                <a:sym typeface="Inter"/>
              </a:rPr>
              <a:t>Data yang dibaca oleh </a:t>
            </a:r>
            <a:r>
              <a:rPr lang="en-US" sz="2644" i="true">
                <a:solidFill>
                  <a:srgbClr val="EFEEDC"/>
                </a:solidFill>
                <a:latin typeface="Inter Italics"/>
                <a:ea typeface="Inter Italics"/>
                <a:cs typeface="Inter Italics"/>
                <a:sym typeface="Inter Italics"/>
              </a:rPr>
              <a:t>magnetic card reader</a:t>
            </a:r>
            <a:r>
              <a:rPr lang="en-US" sz="2644">
                <a:solidFill>
                  <a:srgbClr val="EFEEDC"/>
                </a:solidFill>
                <a:latin typeface="Inter"/>
                <a:ea typeface="Inter"/>
                <a:cs typeface="Inter"/>
                <a:sym typeface="Inter"/>
              </a:rPr>
              <a:t> dikirim ke sistem komputerisasi bank. </a:t>
            </a:r>
          </a:p>
          <a:p>
            <a:pPr algn="just">
              <a:lnSpc>
                <a:spcPts val="3173"/>
              </a:lnSpc>
            </a:pPr>
          </a:p>
          <a:p>
            <a:pPr algn="just" marL="571040" indent="-285520" lvl="1">
              <a:lnSpc>
                <a:spcPts val="3173"/>
              </a:lnSpc>
              <a:buFont typeface="Arial"/>
              <a:buChar char="•"/>
            </a:pPr>
            <a:r>
              <a:rPr lang="en-US" sz="2644">
                <a:solidFill>
                  <a:srgbClr val="EFEEDC"/>
                </a:solidFill>
                <a:latin typeface="Inter"/>
                <a:ea typeface="Inter"/>
                <a:cs typeface="Inter"/>
                <a:sym typeface="Inter"/>
              </a:rPr>
              <a:t>Meminta PIN: Setelah data kartu dibaca, mesin akan meminta PIN (</a:t>
            </a:r>
            <a:r>
              <a:rPr lang="en-US" sz="2644" i="true">
                <a:solidFill>
                  <a:srgbClr val="EFEEDC"/>
                </a:solidFill>
                <a:latin typeface="Inter Italics"/>
                <a:ea typeface="Inter Italics"/>
                <a:cs typeface="Inter Italics"/>
                <a:sym typeface="Inter Italics"/>
              </a:rPr>
              <a:t>Personal Identification Number</a:t>
            </a:r>
            <a:r>
              <a:rPr lang="en-US" sz="2644">
                <a:solidFill>
                  <a:srgbClr val="EFEEDC"/>
                </a:solidFill>
                <a:latin typeface="Inter"/>
                <a:ea typeface="Inter"/>
                <a:cs typeface="Inter"/>
                <a:sym typeface="Inter"/>
              </a:rPr>
              <a:t>) yang dimasukkan oleh nasabah. </a:t>
            </a:r>
          </a:p>
          <a:p>
            <a:pPr algn="just">
              <a:lnSpc>
                <a:spcPts val="3173"/>
              </a:lnSpc>
            </a:pPr>
          </a:p>
          <a:p>
            <a:pPr algn="just" marL="571040" indent="-285520" lvl="1">
              <a:lnSpc>
                <a:spcPts val="3173"/>
              </a:lnSpc>
              <a:buFont typeface="Arial"/>
              <a:buChar char="•"/>
            </a:pPr>
            <a:r>
              <a:rPr lang="en-US" sz="2644">
                <a:solidFill>
                  <a:srgbClr val="EFEEDC"/>
                </a:solidFill>
                <a:latin typeface="Inter"/>
                <a:ea typeface="Inter"/>
                <a:cs typeface="Inter"/>
                <a:sym typeface="Inter"/>
              </a:rPr>
              <a:t>Mengacak PIN: PIN yang dimasukkan akan diacak (di-</a:t>
            </a:r>
            <a:r>
              <a:rPr lang="en-US" sz="2644" i="true">
                <a:solidFill>
                  <a:srgbClr val="EFEEDC"/>
                </a:solidFill>
                <a:latin typeface="Inter Italics"/>
                <a:ea typeface="Inter Italics"/>
                <a:cs typeface="Inter Italics"/>
                <a:sym typeface="Inter Italics"/>
              </a:rPr>
              <a:t>encrypt</a:t>
            </a:r>
            <a:r>
              <a:rPr lang="en-US" sz="2644">
                <a:solidFill>
                  <a:srgbClr val="EFEEDC"/>
                </a:solidFill>
                <a:latin typeface="Inter"/>
                <a:ea typeface="Inter"/>
                <a:cs typeface="Inter"/>
                <a:sym typeface="Inter"/>
              </a:rPr>
              <a:t>) dengan rumus tertentu dan dikirim ke sistem komputerisasi bank. </a:t>
            </a:r>
          </a:p>
          <a:p>
            <a:pPr algn="just">
              <a:lnSpc>
                <a:spcPts val="2933"/>
              </a:lnSpc>
            </a:pPr>
          </a:p>
        </p:txBody>
      </p:sp>
    </p:spTree>
  </p:cSld>
  <p:clrMapOvr>
    <a:masterClrMapping/>
  </p:clrMapOvr>
  <p:transition spd="fast">
    <p:wipe dir="d"/>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11111"/>
        </a:solidFill>
      </p:bgPr>
    </p:bg>
    <p:spTree>
      <p:nvGrpSpPr>
        <p:cNvPr id="1" name=""/>
        <p:cNvGrpSpPr/>
        <p:nvPr/>
      </p:nvGrpSpPr>
      <p:grpSpPr>
        <a:xfrm>
          <a:off x="0" y="0"/>
          <a:ext cx="0" cy="0"/>
          <a:chOff x="0" y="0"/>
          <a:chExt cx="0" cy="0"/>
        </a:xfrm>
      </p:grpSpPr>
      <p:sp>
        <p:nvSpPr>
          <p:cNvPr name="Freeform 2" id="2"/>
          <p:cNvSpPr/>
          <p:nvPr/>
        </p:nvSpPr>
        <p:spPr>
          <a:xfrm flipH="false" flipV="false" rot="4980167">
            <a:off x="-9081262" y="-841331"/>
            <a:ext cx="14605849" cy="12031568"/>
          </a:xfrm>
          <a:custGeom>
            <a:avLst/>
            <a:gdLst/>
            <a:ahLst/>
            <a:cxnLst/>
            <a:rect r="r" b="b" t="t" l="l"/>
            <a:pathLst>
              <a:path h="12031568" w="14605849">
                <a:moveTo>
                  <a:pt x="0" y="0"/>
                </a:moveTo>
                <a:lnTo>
                  <a:pt x="14605850" y="0"/>
                </a:lnTo>
                <a:lnTo>
                  <a:pt x="14605850" y="12031568"/>
                </a:lnTo>
                <a:lnTo>
                  <a:pt x="0" y="12031568"/>
                </a:lnTo>
                <a:lnTo>
                  <a:pt x="0" y="0"/>
                </a:lnTo>
                <a:close/>
              </a:path>
            </a:pathLst>
          </a:custGeom>
          <a:blipFill>
            <a:blip r:embed="rId2">
              <a:alphaModFix amt="50000"/>
            </a:blip>
            <a:stretch>
              <a:fillRect l="0" t="0" r="0" b="0"/>
            </a:stretch>
          </a:blipFill>
        </p:spPr>
      </p:sp>
      <p:sp>
        <p:nvSpPr>
          <p:cNvPr name="Freeform 3" id="3"/>
          <p:cNvSpPr/>
          <p:nvPr/>
        </p:nvSpPr>
        <p:spPr>
          <a:xfrm flipH="false" flipV="false" rot="6001980">
            <a:off x="13501499" y="1253417"/>
            <a:ext cx="12162710" cy="10019032"/>
          </a:xfrm>
          <a:custGeom>
            <a:avLst/>
            <a:gdLst/>
            <a:ahLst/>
            <a:cxnLst/>
            <a:rect r="r" b="b" t="t" l="l"/>
            <a:pathLst>
              <a:path h="10019032" w="12162710">
                <a:moveTo>
                  <a:pt x="0" y="0"/>
                </a:moveTo>
                <a:lnTo>
                  <a:pt x="12162710" y="0"/>
                </a:lnTo>
                <a:lnTo>
                  <a:pt x="12162710" y="10019033"/>
                </a:lnTo>
                <a:lnTo>
                  <a:pt x="0" y="10019033"/>
                </a:lnTo>
                <a:lnTo>
                  <a:pt x="0" y="0"/>
                </a:lnTo>
                <a:close/>
              </a:path>
            </a:pathLst>
          </a:custGeom>
          <a:blipFill>
            <a:blip r:embed="rId2">
              <a:alphaModFix amt="50000"/>
            </a:blip>
            <a:stretch>
              <a:fillRect l="0" t="0" r="0" b="0"/>
            </a:stretch>
          </a:blipFill>
        </p:spPr>
      </p:sp>
      <p:grpSp>
        <p:nvGrpSpPr>
          <p:cNvPr name="Group 4" id="4"/>
          <p:cNvGrpSpPr/>
          <p:nvPr/>
        </p:nvGrpSpPr>
        <p:grpSpPr>
          <a:xfrm rot="0">
            <a:off x="1028700" y="1183026"/>
            <a:ext cx="6526884" cy="8075274"/>
            <a:chOff x="0" y="0"/>
            <a:chExt cx="7631288" cy="9441679"/>
          </a:xfrm>
        </p:grpSpPr>
        <p:sp>
          <p:nvSpPr>
            <p:cNvPr name="Freeform 5" id="5"/>
            <p:cNvSpPr/>
            <p:nvPr/>
          </p:nvSpPr>
          <p:spPr>
            <a:xfrm flipH="false" flipV="false" rot="0">
              <a:off x="10377" y="30791"/>
              <a:ext cx="7619508" cy="9410887"/>
            </a:xfrm>
            <a:custGeom>
              <a:avLst/>
              <a:gdLst/>
              <a:ahLst/>
              <a:cxnLst/>
              <a:rect r="r" b="b" t="t" l="l"/>
              <a:pathLst>
                <a:path h="9410887" w="7619508">
                  <a:moveTo>
                    <a:pt x="165516" y="1666259"/>
                  </a:moveTo>
                  <a:lnTo>
                    <a:pt x="7311850" y="9975"/>
                  </a:lnTo>
                  <a:cubicBezTo>
                    <a:pt x="7354887" y="0"/>
                    <a:pt x="7400130" y="9949"/>
                    <a:pt x="7435013" y="37059"/>
                  </a:cubicBezTo>
                  <a:cubicBezTo>
                    <a:pt x="7469896" y="64169"/>
                    <a:pt x="7490706" y="105553"/>
                    <a:pt x="7491667" y="149722"/>
                  </a:cubicBezTo>
                  <a:lnTo>
                    <a:pt x="7616987" y="5915036"/>
                  </a:lnTo>
                  <a:cubicBezTo>
                    <a:pt x="7619508" y="6030989"/>
                    <a:pt x="7577699" y="6143536"/>
                    <a:pt x="7500091" y="6229723"/>
                  </a:cubicBezTo>
                  <a:lnTo>
                    <a:pt x="6530688" y="7306276"/>
                  </a:lnTo>
                  <a:cubicBezTo>
                    <a:pt x="6454354" y="7391047"/>
                    <a:pt x="6420868" y="7506015"/>
                    <a:pt x="6439742" y="7618518"/>
                  </a:cubicBezTo>
                  <a:lnTo>
                    <a:pt x="6710564" y="9232820"/>
                  </a:lnTo>
                  <a:cubicBezTo>
                    <a:pt x="6718000" y="9277142"/>
                    <a:pt x="6705545" y="9322489"/>
                    <a:pt x="6676515" y="9356796"/>
                  </a:cubicBezTo>
                  <a:cubicBezTo>
                    <a:pt x="6647484" y="9391102"/>
                    <a:pt x="6604822" y="9410888"/>
                    <a:pt x="6559882" y="9410888"/>
                  </a:cubicBezTo>
                  <a:lnTo>
                    <a:pt x="253213" y="9410888"/>
                  </a:lnTo>
                  <a:cubicBezTo>
                    <a:pt x="207427" y="9410888"/>
                    <a:pt x="163836" y="9391271"/>
                    <a:pt x="133471" y="9357003"/>
                  </a:cubicBezTo>
                  <a:cubicBezTo>
                    <a:pt x="103107" y="9322733"/>
                    <a:pt x="88881" y="9277097"/>
                    <a:pt x="94392" y="9231645"/>
                  </a:cubicBezTo>
                  <a:lnTo>
                    <a:pt x="796660" y="3440333"/>
                  </a:lnTo>
                  <a:cubicBezTo>
                    <a:pt x="801947" y="3396732"/>
                    <a:pt x="787152" y="3353090"/>
                    <a:pt x="756441" y="3321693"/>
                  </a:cubicBezTo>
                  <a:cubicBezTo>
                    <a:pt x="725729" y="3290296"/>
                    <a:pt x="682424" y="3274541"/>
                    <a:pt x="638717" y="3278865"/>
                  </a:cubicBezTo>
                  <a:lnTo>
                    <a:pt x="385503" y="3303914"/>
                  </a:lnTo>
                  <a:cubicBezTo>
                    <a:pt x="285282" y="3313829"/>
                    <a:pt x="195228" y="3242550"/>
                    <a:pt x="181862" y="3142731"/>
                  </a:cubicBezTo>
                  <a:lnTo>
                    <a:pt x="13585" y="1885984"/>
                  </a:lnTo>
                  <a:cubicBezTo>
                    <a:pt x="0" y="1784524"/>
                    <a:pt x="65794" y="1689371"/>
                    <a:pt x="165516" y="1666259"/>
                  </a:cubicBezTo>
                  <a:close/>
                </a:path>
              </a:pathLst>
            </a:custGeom>
            <a:blipFill>
              <a:blip r:embed="rId3"/>
              <a:stretch>
                <a:fillRect l="-28663" t="91" r="-28720" b="0"/>
              </a:stretch>
            </a:blipFill>
          </p:spPr>
        </p:sp>
      </p:grpSp>
      <p:sp>
        <p:nvSpPr>
          <p:cNvPr name="Freeform 6" id="6"/>
          <p:cNvSpPr/>
          <p:nvPr/>
        </p:nvSpPr>
        <p:spPr>
          <a:xfrm flipH="false" flipV="false" rot="0">
            <a:off x="1028700" y="1028700"/>
            <a:ext cx="1703941" cy="1950147"/>
          </a:xfrm>
          <a:custGeom>
            <a:avLst/>
            <a:gdLst/>
            <a:ahLst/>
            <a:cxnLst/>
            <a:rect r="r" b="b" t="t" l="l"/>
            <a:pathLst>
              <a:path h="1950147" w="1703941">
                <a:moveTo>
                  <a:pt x="0" y="0"/>
                </a:moveTo>
                <a:lnTo>
                  <a:pt x="1703941" y="0"/>
                </a:lnTo>
                <a:lnTo>
                  <a:pt x="1703941" y="1950147"/>
                </a:lnTo>
                <a:lnTo>
                  <a:pt x="0" y="1950147"/>
                </a:lnTo>
                <a:lnTo>
                  <a:pt x="0" y="0"/>
                </a:lnTo>
                <a:close/>
              </a:path>
            </a:pathLst>
          </a:custGeom>
          <a:blipFill>
            <a:blip r:embed="rId4"/>
            <a:stretch>
              <a:fillRect l="0" t="0" r="0" b="0"/>
            </a:stretch>
          </a:blipFill>
          <a:ln cap="sq">
            <a:noFill/>
            <a:prstDash val="solid"/>
            <a:miter/>
          </a:ln>
        </p:spPr>
      </p:sp>
      <p:sp>
        <p:nvSpPr>
          <p:cNvPr name="Freeform 7" id="7"/>
          <p:cNvSpPr/>
          <p:nvPr/>
        </p:nvSpPr>
        <p:spPr>
          <a:xfrm flipH="false" flipV="false" rot="0">
            <a:off x="6393091" y="8016653"/>
            <a:ext cx="1162492" cy="1241647"/>
          </a:xfrm>
          <a:custGeom>
            <a:avLst/>
            <a:gdLst/>
            <a:ahLst/>
            <a:cxnLst/>
            <a:rect r="r" b="b" t="t" l="l"/>
            <a:pathLst>
              <a:path h="1241647" w="1162492">
                <a:moveTo>
                  <a:pt x="0" y="0"/>
                </a:moveTo>
                <a:lnTo>
                  <a:pt x="1162493" y="0"/>
                </a:lnTo>
                <a:lnTo>
                  <a:pt x="1162493" y="1241647"/>
                </a:lnTo>
                <a:lnTo>
                  <a:pt x="0" y="1241647"/>
                </a:lnTo>
                <a:lnTo>
                  <a:pt x="0" y="0"/>
                </a:lnTo>
                <a:close/>
              </a:path>
            </a:pathLst>
          </a:custGeom>
          <a:blipFill>
            <a:blip r:embed="rId5"/>
            <a:stretch>
              <a:fillRect l="0" t="0" r="0" b="0"/>
            </a:stretch>
          </a:blipFill>
          <a:ln cap="sq">
            <a:noFill/>
            <a:prstDash val="solid"/>
            <a:miter/>
          </a:ln>
        </p:spPr>
      </p:sp>
      <p:sp>
        <p:nvSpPr>
          <p:cNvPr name="TextBox 8" id="8"/>
          <p:cNvSpPr txBox="true"/>
          <p:nvPr/>
        </p:nvSpPr>
        <p:spPr>
          <a:xfrm rot="0">
            <a:off x="9609006" y="1323975"/>
            <a:ext cx="7650294" cy="1303459"/>
          </a:xfrm>
          <a:prstGeom prst="rect">
            <a:avLst/>
          </a:prstGeom>
        </p:spPr>
        <p:txBody>
          <a:bodyPr anchor="t" rtlCol="false" tIns="0" lIns="0" bIns="0" rIns="0">
            <a:spAutoFit/>
          </a:bodyPr>
          <a:lstStyle/>
          <a:p>
            <a:pPr algn="ctr">
              <a:lnSpc>
                <a:spcPts val="9415"/>
              </a:lnSpc>
            </a:pPr>
            <a:r>
              <a:rPr lang="en-US" b="true" sz="10461" spc="-533">
                <a:solidFill>
                  <a:srgbClr val="EFEEDC"/>
                </a:solidFill>
                <a:latin typeface="Inter Bold"/>
                <a:ea typeface="Inter Bold"/>
                <a:cs typeface="Inter Bold"/>
                <a:sym typeface="Inter Bold"/>
              </a:rPr>
              <a:t>ABOUT ATM</a:t>
            </a:r>
          </a:p>
        </p:txBody>
      </p:sp>
      <p:sp>
        <p:nvSpPr>
          <p:cNvPr name="TextBox 9" id="9"/>
          <p:cNvSpPr txBox="true"/>
          <p:nvPr/>
        </p:nvSpPr>
        <p:spPr>
          <a:xfrm rot="0">
            <a:off x="9069993" y="3159050"/>
            <a:ext cx="8728319" cy="4772025"/>
          </a:xfrm>
          <a:prstGeom prst="rect">
            <a:avLst/>
          </a:prstGeom>
        </p:spPr>
        <p:txBody>
          <a:bodyPr anchor="t" rtlCol="false" tIns="0" lIns="0" bIns="0" rIns="0">
            <a:spAutoFit/>
          </a:bodyPr>
          <a:lstStyle/>
          <a:p>
            <a:pPr algn="just" marL="571040" indent="-285520" lvl="1">
              <a:lnSpc>
                <a:spcPts val="3173"/>
              </a:lnSpc>
              <a:buFont typeface="Arial"/>
              <a:buChar char="•"/>
            </a:pPr>
            <a:r>
              <a:rPr lang="en-US" sz="2644">
                <a:solidFill>
                  <a:srgbClr val="EFEEDC"/>
                </a:solidFill>
                <a:latin typeface="Inter"/>
                <a:ea typeface="Inter"/>
                <a:cs typeface="Inter"/>
                <a:sym typeface="Inter"/>
              </a:rPr>
              <a:t>Verifikasi data: Data PIN yang sudah diacak dan isi data dari kartu akan dikirim ke sistem komputer bank untuk diverifikasi.</a:t>
            </a:r>
            <a:r>
              <a:rPr lang="en-US" sz="2644">
                <a:solidFill>
                  <a:srgbClr val="EFEEDC"/>
                </a:solidFill>
                <a:latin typeface="Inter"/>
                <a:ea typeface="Inter"/>
                <a:cs typeface="Inter"/>
                <a:sym typeface="Inter"/>
              </a:rPr>
              <a:t> </a:t>
            </a:r>
          </a:p>
          <a:p>
            <a:pPr algn="just">
              <a:lnSpc>
                <a:spcPts val="3173"/>
              </a:lnSpc>
            </a:pPr>
          </a:p>
          <a:p>
            <a:pPr algn="just" marL="571040" indent="-285520" lvl="1">
              <a:lnSpc>
                <a:spcPts val="3173"/>
              </a:lnSpc>
              <a:buFont typeface="Arial"/>
              <a:buChar char="•"/>
            </a:pPr>
            <a:r>
              <a:rPr lang="en-US" sz="2644">
                <a:solidFill>
                  <a:srgbClr val="EFEEDC"/>
                </a:solidFill>
                <a:latin typeface="Inter"/>
                <a:ea typeface="Inter"/>
                <a:cs typeface="Inter"/>
                <a:sym typeface="Inter"/>
              </a:rPr>
              <a:t>Memproses data: Setelah data selesai diproses, data akan dikirim kembali ke ATM. </a:t>
            </a:r>
          </a:p>
          <a:p>
            <a:pPr algn="just">
              <a:lnSpc>
                <a:spcPts val="3173"/>
              </a:lnSpc>
            </a:pPr>
          </a:p>
          <a:p>
            <a:pPr algn="just" marL="571040" indent="-285520" lvl="1">
              <a:lnSpc>
                <a:spcPts val="3173"/>
              </a:lnSpc>
              <a:buFont typeface="Arial"/>
              <a:buChar char="•"/>
            </a:pPr>
            <a:r>
              <a:rPr lang="en-US" sz="2644">
                <a:solidFill>
                  <a:srgbClr val="EFEEDC"/>
                </a:solidFill>
                <a:latin typeface="Inter"/>
                <a:ea typeface="Inter"/>
                <a:cs typeface="Inter"/>
                <a:sym typeface="Inter"/>
              </a:rPr>
              <a:t>Melakukan transaksi: Nasabah dapat melakukan transaksi perbankan dasar seperti menarik uang tunai, memeriksa saldo bank, atau mendapatkan laporan saldo tercetak. </a:t>
            </a:r>
          </a:p>
          <a:p>
            <a:pPr algn="just">
              <a:lnSpc>
                <a:spcPts val="2933"/>
              </a:lnSpc>
            </a:pPr>
          </a:p>
        </p:txBody>
      </p:sp>
    </p:spTree>
  </p:cSld>
  <p:clrMapOvr>
    <a:masterClrMapping/>
  </p:clrMapOvr>
  <p:transition spd="fast">
    <p:wipe dir="u"/>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11111"/>
        </a:solidFill>
      </p:bgPr>
    </p:bg>
    <p:spTree>
      <p:nvGrpSpPr>
        <p:cNvPr id="1" name=""/>
        <p:cNvGrpSpPr/>
        <p:nvPr/>
      </p:nvGrpSpPr>
      <p:grpSpPr>
        <a:xfrm>
          <a:off x="0" y="0"/>
          <a:ext cx="0" cy="0"/>
          <a:chOff x="0" y="0"/>
          <a:chExt cx="0" cy="0"/>
        </a:xfrm>
      </p:grpSpPr>
      <p:sp>
        <p:nvSpPr>
          <p:cNvPr name="Freeform 2" id="2"/>
          <p:cNvSpPr/>
          <p:nvPr/>
        </p:nvSpPr>
        <p:spPr>
          <a:xfrm flipH="false" flipV="false" rot="4980167">
            <a:off x="-9081262" y="-841331"/>
            <a:ext cx="14605849" cy="12031568"/>
          </a:xfrm>
          <a:custGeom>
            <a:avLst/>
            <a:gdLst/>
            <a:ahLst/>
            <a:cxnLst/>
            <a:rect r="r" b="b" t="t" l="l"/>
            <a:pathLst>
              <a:path h="12031568" w="14605849">
                <a:moveTo>
                  <a:pt x="0" y="0"/>
                </a:moveTo>
                <a:lnTo>
                  <a:pt x="14605850" y="0"/>
                </a:lnTo>
                <a:lnTo>
                  <a:pt x="14605850" y="12031568"/>
                </a:lnTo>
                <a:lnTo>
                  <a:pt x="0" y="12031568"/>
                </a:lnTo>
                <a:lnTo>
                  <a:pt x="0" y="0"/>
                </a:lnTo>
                <a:close/>
              </a:path>
            </a:pathLst>
          </a:custGeom>
          <a:blipFill>
            <a:blip r:embed="rId2">
              <a:alphaModFix amt="50000"/>
            </a:blip>
            <a:stretch>
              <a:fillRect l="0" t="0" r="0" b="0"/>
            </a:stretch>
          </a:blipFill>
        </p:spPr>
      </p:sp>
      <p:sp>
        <p:nvSpPr>
          <p:cNvPr name="Freeform 3" id="3"/>
          <p:cNvSpPr/>
          <p:nvPr/>
        </p:nvSpPr>
        <p:spPr>
          <a:xfrm flipH="false" flipV="false" rot="6001980">
            <a:off x="13501499" y="1253417"/>
            <a:ext cx="12162710" cy="10019032"/>
          </a:xfrm>
          <a:custGeom>
            <a:avLst/>
            <a:gdLst/>
            <a:ahLst/>
            <a:cxnLst/>
            <a:rect r="r" b="b" t="t" l="l"/>
            <a:pathLst>
              <a:path h="10019032" w="12162710">
                <a:moveTo>
                  <a:pt x="0" y="0"/>
                </a:moveTo>
                <a:lnTo>
                  <a:pt x="12162710" y="0"/>
                </a:lnTo>
                <a:lnTo>
                  <a:pt x="12162710" y="10019033"/>
                </a:lnTo>
                <a:lnTo>
                  <a:pt x="0" y="10019033"/>
                </a:lnTo>
                <a:lnTo>
                  <a:pt x="0" y="0"/>
                </a:lnTo>
                <a:close/>
              </a:path>
            </a:pathLst>
          </a:custGeom>
          <a:blipFill>
            <a:blip r:embed="rId2">
              <a:alphaModFix amt="50000"/>
            </a:blip>
            <a:stretch>
              <a:fillRect l="0" t="0" r="0" b="0"/>
            </a:stretch>
          </a:blipFill>
        </p:spPr>
      </p:sp>
      <p:sp>
        <p:nvSpPr>
          <p:cNvPr name="TextBox 4" id="4"/>
          <p:cNvSpPr txBox="true"/>
          <p:nvPr/>
        </p:nvSpPr>
        <p:spPr>
          <a:xfrm rot="0">
            <a:off x="1182971" y="519845"/>
            <a:ext cx="15922058" cy="1303459"/>
          </a:xfrm>
          <a:prstGeom prst="rect">
            <a:avLst/>
          </a:prstGeom>
        </p:spPr>
        <p:txBody>
          <a:bodyPr anchor="t" rtlCol="false" tIns="0" lIns="0" bIns="0" rIns="0">
            <a:spAutoFit/>
          </a:bodyPr>
          <a:lstStyle/>
          <a:p>
            <a:pPr algn="ctr">
              <a:lnSpc>
                <a:spcPts val="9415"/>
              </a:lnSpc>
            </a:pPr>
            <a:r>
              <a:rPr lang="en-US" b="true" sz="10461" spc="-533">
                <a:solidFill>
                  <a:srgbClr val="EFEEDC"/>
                </a:solidFill>
                <a:latin typeface="Inter Bold"/>
                <a:ea typeface="Inter Bold"/>
                <a:cs typeface="Inter Bold"/>
                <a:sym typeface="Inter Bold"/>
              </a:rPr>
              <a:t>ABSTRAKSI SISTEM ATM</a:t>
            </a:r>
          </a:p>
        </p:txBody>
      </p:sp>
      <p:sp>
        <p:nvSpPr>
          <p:cNvPr name="TextBox 5" id="5"/>
          <p:cNvSpPr txBox="true"/>
          <p:nvPr/>
        </p:nvSpPr>
        <p:spPr>
          <a:xfrm rot="0">
            <a:off x="2297276" y="2366633"/>
            <a:ext cx="13693448" cy="6891667"/>
          </a:xfrm>
          <a:prstGeom prst="rect">
            <a:avLst/>
          </a:prstGeom>
        </p:spPr>
        <p:txBody>
          <a:bodyPr anchor="t" rtlCol="false" tIns="0" lIns="0" bIns="0" rIns="0">
            <a:spAutoFit/>
          </a:bodyPr>
          <a:lstStyle/>
          <a:p>
            <a:pPr algn="just">
              <a:lnSpc>
                <a:spcPts val="4969"/>
              </a:lnSpc>
            </a:pPr>
            <a:r>
              <a:rPr lang="en-US" sz="3549">
                <a:solidFill>
                  <a:srgbClr val="EFEEDC"/>
                </a:solidFill>
                <a:latin typeface="Inter"/>
                <a:ea typeface="Inter"/>
                <a:cs typeface="Inter"/>
                <a:sym typeface="Inter"/>
              </a:rPr>
              <a:t>Masalah utama yang kami perhatikan dalam sistem ATM ini antara lain:</a:t>
            </a:r>
          </a:p>
          <a:p>
            <a:pPr algn="just" marL="766341" indent="-383170" lvl="1">
              <a:lnSpc>
                <a:spcPts val="4969"/>
              </a:lnSpc>
              <a:buAutoNum type="arabicPeriod" startAt="1"/>
            </a:pPr>
            <a:r>
              <a:rPr lang="en-US" sz="3549">
                <a:solidFill>
                  <a:srgbClr val="EFEEDC"/>
                </a:solidFill>
                <a:latin typeface="Inter"/>
                <a:ea typeface="Inter"/>
                <a:cs typeface="Inter"/>
                <a:sym typeface="Inter"/>
              </a:rPr>
              <a:t>User Account (PIN, Saldo)</a:t>
            </a:r>
          </a:p>
          <a:p>
            <a:pPr algn="just" marL="766341" indent="-383170" lvl="1">
              <a:lnSpc>
                <a:spcPts val="4969"/>
              </a:lnSpc>
              <a:buAutoNum type="arabicPeriod" startAt="1"/>
            </a:pPr>
            <a:r>
              <a:rPr lang="en-US" sz="3549">
                <a:solidFill>
                  <a:srgbClr val="EFEEDC"/>
                </a:solidFill>
                <a:latin typeface="Inter"/>
                <a:ea typeface="Inter"/>
                <a:cs typeface="Inter"/>
                <a:sym typeface="Inter"/>
              </a:rPr>
              <a:t>ATM System:</a:t>
            </a:r>
          </a:p>
          <a:p>
            <a:pPr algn="just" marL="1532682" indent="-510894" lvl="2">
              <a:lnSpc>
                <a:spcPts val="4969"/>
              </a:lnSpc>
              <a:buAutoNum type="alphaLcPeriod" startAt="1"/>
            </a:pPr>
            <a:r>
              <a:rPr lang="en-US" sz="3549">
                <a:solidFill>
                  <a:srgbClr val="EFEEDC"/>
                </a:solidFill>
                <a:latin typeface="Inter"/>
                <a:ea typeface="Inter"/>
                <a:cs typeface="Inter"/>
                <a:sym typeface="Inter"/>
              </a:rPr>
              <a:t> Menunjukkan saldo yang dimiliki pengguna</a:t>
            </a:r>
          </a:p>
          <a:p>
            <a:pPr algn="just" marL="1532682" indent="-510894" lvl="2">
              <a:lnSpc>
                <a:spcPts val="4969"/>
              </a:lnSpc>
              <a:buAutoNum type="alphaLcPeriod" startAt="1"/>
            </a:pPr>
            <a:r>
              <a:rPr lang="en-US" sz="3549">
                <a:solidFill>
                  <a:srgbClr val="EFEEDC"/>
                </a:solidFill>
                <a:latin typeface="Inter"/>
                <a:ea typeface="Inter"/>
                <a:cs typeface="Inter"/>
                <a:sym typeface="Inter"/>
              </a:rPr>
              <a:t> </a:t>
            </a:r>
            <a:r>
              <a:rPr lang="en-US" sz="3549">
                <a:solidFill>
                  <a:srgbClr val="EFEEDC"/>
                </a:solidFill>
                <a:latin typeface="Inter"/>
                <a:ea typeface="Inter"/>
                <a:cs typeface="Inter"/>
                <a:sym typeface="Inter"/>
              </a:rPr>
              <a:t>Melakukan penarikan tunai</a:t>
            </a:r>
          </a:p>
          <a:p>
            <a:pPr algn="just" marL="1532682" indent="-510894" lvl="2">
              <a:lnSpc>
                <a:spcPts val="4969"/>
              </a:lnSpc>
              <a:buAutoNum type="alphaLcPeriod" startAt="1"/>
            </a:pPr>
            <a:r>
              <a:rPr lang="en-US" sz="3549">
                <a:solidFill>
                  <a:srgbClr val="EFEEDC"/>
                </a:solidFill>
                <a:latin typeface="Inter"/>
                <a:ea typeface="Inter"/>
                <a:cs typeface="Inter"/>
                <a:sym typeface="Inter"/>
              </a:rPr>
              <a:t> </a:t>
            </a:r>
            <a:r>
              <a:rPr lang="en-US" sz="3549">
                <a:solidFill>
                  <a:srgbClr val="EFEEDC"/>
                </a:solidFill>
                <a:latin typeface="Inter"/>
                <a:ea typeface="Inter"/>
                <a:cs typeface="Inter"/>
                <a:sym typeface="Inter"/>
              </a:rPr>
              <a:t>Melakukan transfer</a:t>
            </a:r>
          </a:p>
          <a:p>
            <a:pPr algn="just" marL="1532682" indent="-510894" lvl="2">
              <a:lnSpc>
                <a:spcPts val="4969"/>
              </a:lnSpc>
              <a:buAutoNum type="alphaLcPeriod" startAt="1"/>
            </a:pPr>
            <a:r>
              <a:rPr lang="en-US" sz="3549">
                <a:solidFill>
                  <a:srgbClr val="EFEEDC"/>
                </a:solidFill>
                <a:latin typeface="Inter"/>
                <a:ea typeface="Inter"/>
                <a:cs typeface="Inter"/>
                <a:sym typeface="Inter"/>
              </a:rPr>
              <a:t> </a:t>
            </a:r>
            <a:r>
              <a:rPr lang="en-US" sz="3549">
                <a:solidFill>
                  <a:srgbClr val="EFEEDC"/>
                </a:solidFill>
                <a:latin typeface="Inter"/>
                <a:ea typeface="Inter"/>
                <a:cs typeface="Inter"/>
                <a:sym typeface="Inter"/>
              </a:rPr>
              <a:t>Melakukan berbagai pembayaran (Listrik/PLN, Tagihan telepon, dan Air/PDAM)</a:t>
            </a:r>
          </a:p>
          <a:p>
            <a:pPr algn="just" marL="1532682" indent="-510894" lvl="2">
              <a:lnSpc>
                <a:spcPts val="4969"/>
              </a:lnSpc>
              <a:buAutoNum type="alphaLcPeriod" startAt="1"/>
            </a:pPr>
            <a:r>
              <a:rPr lang="en-US" sz="3549">
                <a:solidFill>
                  <a:srgbClr val="EFEEDC"/>
                </a:solidFill>
                <a:latin typeface="Inter"/>
                <a:ea typeface="Inter"/>
                <a:cs typeface="Inter"/>
                <a:sym typeface="Inter"/>
              </a:rPr>
              <a:t> Mengg</a:t>
            </a:r>
            <a:r>
              <a:rPr lang="en-US" sz="3549">
                <a:solidFill>
                  <a:srgbClr val="EFEEDC"/>
                </a:solidFill>
                <a:latin typeface="Inter"/>
                <a:ea typeface="Inter"/>
                <a:cs typeface="Inter"/>
                <a:sym typeface="Inter"/>
              </a:rPr>
              <a:t>anti PIN</a:t>
            </a:r>
          </a:p>
          <a:p>
            <a:pPr algn="just">
              <a:lnSpc>
                <a:spcPts val="4969"/>
              </a:lnSpc>
            </a:pPr>
          </a:p>
        </p:txBody>
      </p:sp>
    </p:spTree>
  </p:cSld>
  <p:clrMapOvr>
    <a:masterClrMapping/>
  </p:clrMapOvr>
  <p:transition spd="slow">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FEEDC"/>
        </a:solidFill>
      </p:bgPr>
    </p:bg>
    <p:spTree>
      <p:nvGrpSpPr>
        <p:cNvPr id="1" name=""/>
        <p:cNvGrpSpPr/>
        <p:nvPr/>
      </p:nvGrpSpPr>
      <p:grpSpPr>
        <a:xfrm>
          <a:off x="0" y="0"/>
          <a:ext cx="0" cy="0"/>
          <a:chOff x="0" y="0"/>
          <a:chExt cx="0" cy="0"/>
        </a:xfrm>
      </p:grpSpPr>
      <p:sp>
        <p:nvSpPr>
          <p:cNvPr name="Freeform 2" id="2"/>
          <p:cNvSpPr/>
          <p:nvPr/>
        </p:nvSpPr>
        <p:spPr>
          <a:xfrm flipH="false" flipV="false" rot="-3425806">
            <a:off x="-5755705" y="-6107644"/>
            <a:ext cx="12162710" cy="10019032"/>
          </a:xfrm>
          <a:custGeom>
            <a:avLst/>
            <a:gdLst/>
            <a:ahLst/>
            <a:cxnLst/>
            <a:rect r="r" b="b" t="t" l="l"/>
            <a:pathLst>
              <a:path h="10019032" w="12162710">
                <a:moveTo>
                  <a:pt x="0" y="0"/>
                </a:moveTo>
                <a:lnTo>
                  <a:pt x="12162710" y="0"/>
                </a:lnTo>
                <a:lnTo>
                  <a:pt x="12162710" y="10019033"/>
                </a:lnTo>
                <a:lnTo>
                  <a:pt x="0" y="10019033"/>
                </a:lnTo>
                <a:lnTo>
                  <a:pt x="0" y="0"/>
                </a:lnTo>
                <a:close/>
              </a:path>
            </a:pathLst>
          </a:custGeom>
          <a:blipFill>
            <a:blip r:embed="rId2">
              <a:alphaModFix amt="50000"/>
            </a:blip>
            <a:stretch>
              <a:fillRect l="0" t="0" r="0" b="0"/>
            </a:stretch>
          </a:blipFill>
        </p:spPr>
      </p:sp>
      <p:sp>
        <p:nvSpPr>
          <p:cNvPr name="Freeform 3" id="3"/>
          <p:cNvSpPr/>
          <p:nvPr/>
        </p:nvSpPr>
        <p:spPr>
          <a:xfrm flipH="false" flipV="false" rot="-4447620">
            <a:off x="11613482" y="3682735"/>
            <a:ext cx="14605849" cy="12031568"/>
          </a:xfrm>
          <a:custGeom>
            <a:avLst/>
            <a:gdLst/>
            <a:ahLst/>
            <a:cxnLst/>
            <a:rect r="r" b="b" t="t" l="l"/>
            <a:pathLst>
              <a:path h="12031568" w="14605849">
                <a:moveTo>
                  <a:pt x="0" y="0"/>
                </a:moveTo>
                <a:lnTo>
                  <a:pt x="14605849" y="0"/>
                </a:lnTo>
                <a:lnTo>
                  <a:pt x="14605849" y="12031568"/>
                </a:lnTo>
                <a:lnTo>
                  <a:pt x="0" y="12031568"/>
                </a:lnTo>
                <a:lnTo>
                  <a:pt x="0" y="0"/>
                </a:lnTo>
                <a:close/>
              </a:path>
            </a:pathLst>
          </a:custGeom>
          <a:blipFill>
            <a:blip r:embed="rId2">
              <a:alphaModFix amt="50000"/>
            </a:blip>
            <a:stretch>
              <a:fillRect l="0" t="0" r="0" b="0"/>
            </a:stretch>
          </a:blipFill>
        </p:spPr>
      </p:sp>
      <p:sp>
        <p:nvSpPr>
          <p:cNvPr name="TextBox 4" id="4"/>
          <p:cNvSpPr txBox="true"/>
          <p:nvPr/>
        </p:nvSpPr>
        <p:spPr>
          <a:xfrm rot="0">
            <a:off x="796046" y="4634645"/>
            <a:ext cx="16242028" cy="1303459"/>
          </a:xfrm>
          <a:prstGeom prst="rect">
            <a:avLst/>
          </a:prstGeom>
        </p:spPr>
        <p:txBody>
          <a:bodyPr anchor="t" rtlCol="false" tIns="0" lIns="0" bIns="0" rIns="0">
            <a:spAutoFit/>
          </a:bodyPr>
          <a:lstStyle/>
          <a:p>
            <a:pPr algn="ctr">
              <a:lnSpc>
                <a:spcPts val="9415"/>
              </a:lnSpc>
            </a:pPr>
            <a:r>
              <a:rPr lang="en-US" b="true" sz="10461" spc="-533">
                <a:solidFill>
                  <a:srgbClr val="111111"/>
                </a:solidFill>
                <a:latin typeface="Inter Bold"/>
                <a:ea typeface="Inter Bold"/>
                <a:cs typeface="Inter Bold"/>
                <a:sym typeface="Inter Bold"/>
              </a:rPr>
              <a:t>DEKOMPOSISI MASALAH</a:t>
            </a:r>
          </a:p>
        </p:txBody>
      </p:sp>
      <p:sp>
        <p:nvSpPr>
          <p:cNvPr name="TextBox 5" id="5"/>
          <p:cNvSpPr txBox="true"/>
          <p:nvPr/>
        </p:nvSpPr>
        <p:spPr>
          <a:xfrm rot="0">
            <a:off x="4678849" y="6790448"/>
            <a:ext cx="8476423" cy="1223199"/>
          </a:xfrm>
          <a:prstGeom prst="rect">
            <a:avLst/>
          </a:prstGeom>
        </p:spPr>
        <p:txBody>
          <a:bodyPr anchor="t" rtlCol="false" tIns="0" lIns="0" bIns="0" rIns="0">
            <a:spAutoFit/>
          </a:bodyPr>
          <a:lstStyle/>
          <a:p>
            <a:pPr algn="ctr">
              <a:lnSpc>
                <a:spcPts val="6398"/>
              </a:lnSpc>
            </a:pPr>
            <a:r>
              <a:rPr lang="en-US" b="true" sz="7109" spc="-362">
                <a:solidFill>
                  <a:srgbClr val="111111"/>
                </a:solidFill>
                <a:latin typeface="Inter Bold"/>
                <a:ea typeface="Inter Bold"/>
                <a:cs typeface="Inter Bold"/>
                <a:sym typeface="Inter Bold"/>
              </a:rPr>
              <a:t> </a:t>
            </a:r>
          </a:p>
          <a:p>
            <a:pPr algn="ctr">
              <a:lnSpc>
                <a:spcPts val="3240"/>
              </a:lnSpc>
            </a:pPr>
            <a:r>
              <a:rPr lang="en-US" sz="3600" spc="-183">
                <a:solidFill>
                  <a:srgbClr val="111111"/>
                </a:solidFill>
                <a:latin typeface="Inter"/>
                <a:ea typeface="Inter"/>
                <a:cs typeface="Inter"/>
                <a:sym typeface="Inter"/>
              </a:rPr>
              <a:t>KAMI SAJIKAN SEBAGAI BERIKUT</a:t>
            </a:r>
          </a:p>
        </p:txBody>
      </p:sp>
      <p:grpSp>
        <p:nvGrpSpPr>
          <p:cNvPr name="Group 6" id="6"/>
          <p:cNvGrpSpPr/>
          <p:nvPr/>
        </p:nvGrpSpPr>
        <p:grpSpPr>
          <a:xfrm rot="0">
            <a:off x="993537" y="3696577"/>
            <a:ext cx="15847046" cy="2893847"/>
            <a:chOff x="0" y="0"/>
            <a:chExt cx="2993911" cy="546721"/>
          </a:xfrm>
        </p:grpSpPr>
        <p:sp>
          <p:nvSpPr>
            <p:cNvPr name="Freeform 7" id="7"/>
            <p:cNvSpPr/>
            <p:nvPr/>
          </p:nvSpPr>
          <p:spPr>
            <a:xfrm flipH="false" flipV="false" rot="0">
              <a:off x="0" y="0"/>
              <a:ext cx="2993911" cy="546721"/>
            </a:xfrm>
            <a:custGeom>
              <a:avLst/>
              <a:gdLst/>
              <a:ahLst/>
              <a:cxnLst/>
              <a:rect r="r" b="b" t="t" l="l"/>
              <a:pathLst>
                <a:path h="546721" w="2993911">
                  <a:moveTo>
                    <a:pt x="48854" y="0"/>
                  </a:moveTo>
                  <a:lnTo>
                    <a:pt x="2945057" y="0"/>
                  </a:lnTo>
                  <a:cubicBezTo>
                    <a:pt x="2972038" y="0"/>
                    <a:pt x="2993911" y="21873"/>
                    <a:pt x="2993911" y="48854"/>
                  </a:cubicBezTo>
                  <a:lnTo>
                    <a:pt x="2993911" y="497867"/>
                  </a:lnTo>
                  <a:cubicBezTo>
                    <a:pt x="2993911" y="524849"/>
                    <a:pt x="2972038" y="546721"/>
                    <a:pt x="2945057" y="546721"/>
                  </a:cubicBezTo>
                  <a:lnTo>
                    <a:pt x="48854" y="546721"/>
                  </a:lnTo>
                  <a:cubicBezTo>
                    <a:pt x="21873" y="546721"/>
                    <a:pt x="0" y="524849"/>
                    <a:pt x="0" y="497867"/>
                  </a:cubicBezTo>
                  <a:lnTo>
                    <a:pt x="0" y="48854"/>
                  </a:lnTo>
                  <a:cubicBezTo>
                    <a:pt x="0" y="21873"/>
                    <a:pt x="21873" y="0"/>
                    <a:pt x="48854" y="0"/>
                  </a:cubicBezTo>
                  <a:close/>
                </a:path>
              </a:pathLst>
            </a:custGeom>
            <a:solidFill>
              <a:srgbClr val="000000">
                <a:alpha val="0"/>
              </a:srgbClr>
            </a:solidFill>
            <a:ln w="95250" cap="rnd">
              <a:solidFill>
                <a:srgbClr val="1A1A1A"/>
              </a:solidFill>
              <a:prstDash val="solid"/>
              <a:round/>
            </a:ln>
          </p:spPr>
        </p:sp>
        <p:sp>
          <p:nvSpPr>
            <p:cNvPr name="TextBox 8" id="8"/>
            <p:cNvSpPr txBox="true"/>
            <p:nvPr/>
          </p:nvSpPr>
          <p:spPr>
            <a:xfrm>
              <a:off x="0" y="-38100"/>
              <a:ext cx="2993911" cy="584821"/>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transition spd="fast">
    <p:cover dir="l"/>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04099" y="650308"/>
            <a:ext cx="19423693" cy="8986384"/>
            <a:chOff x="0" y="0"/>
            <a:chExt cx="25898257" cy="11981845"/>
          </a:xfrm>
        </p:grpSpPr>
        <p:sp>
          <p:nvSpPr>
            <p:cNvPr name="Freeform 3" id="3"/>
            <p:cNvSpPr/>
            <p:nvPr/>
          </p:nvSpPr>
          <p:spPr>
            <a:xfrm flipH="false" flipV="false" rot="0">
              <a:off x="0" y="0"/>
              <a:ext cx="25898257" cy="11981845"/>
            </a:xfrm>
            <a:custGeom>
              <a:avLst/>
              <a:gdLst/>
              <a:ahLst/>
              <a:cxnLst/>
              <a:rect r="r" b="b" t="t" l="l"/>
              <a:pathLst>
                <a:path h="11981845" w="25898257">
                  <a:moveTo>
                    <a:pt x="0" y="0"/>
                  </a:moveTo>
                  <a:lnTo>
                    <a:pt x="25898257" y="0"/>
                  </a:lnTo>
                  <a:lnTo>
                    <a:pt x="25898257" y="11981845"/>
                  </a:lnTo>
                  <a:lnTo>
                    <a:pt x="0" y="119818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619266" y="5252317"/>
              <a:ext cx="725994"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TRANSFER</a:t>
              </a:r>
            </a:p>
          </p:txBody>
        </p:sp>
        <p:sp>
          <p:nvSpPr>
            <p:cNvPr name="TextBox 5" id="5"/>
            <p:cNvSpPr txBox="true"/>
            <p:nvPr/>
          </p:nvSpPr>
          <p:spPr>
            <a:xfrm rot="0">
              <a:off x="3873265" y="5252317"/>
              <a:ext cx="1319207"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INFORMASI SALDO</a:t>
              </a:r>
            </a:p>
          </p:txBody>
        </p:sp>
        <p:sp>
          <p:nvSpPr>
            <p:cNvPr name="TextBox 6" id="6"/>
            <p:cNvSpPr txBox="true"/>
            <p:nvPr/>
          </p:nvSpPr>
          <p:spPr>
            <a:xfrm rot="0">
              <a:off x="6705284" y="2899862"/>
              <a:ext cx="734697"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PROGRAM</a:t>
              </a:r>
            </a:p>
          </p:txBody>
        </p:sp>
        <p:sp>
          <p:nvSpPr>
            <p:cNvPr name="TextBox 7" id="7"/>
            <p:cNvSpPr txBox="true"/>
            <p:nvPr/>
          </p:nvSpPr>
          <p:spPr>
            <a:xfrm rot="0">
              <a:off x="6594504" y="5269043"/>
              <a:ext cx="960683"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PEMBAYARAN</a:t>
              </a:r>
            </a:p>
          </p:txBody>
        </p:sp>
        <p:sp>
          <p:nvSpPr>
            <p:cNvPr name="TextBox 8" id="8"/>
            <p:cNvSpPr txBox="true"/>
            <p:nvPr/>
          </p:nvSpPr>
          <p:spPr>
            <a:xfrm rot="0">
              <a:off x="5575963" y="8372289"/>
              <a:ext cx="3038508"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menjalan program sesuai yang dipilih</a:t>
              </a:r>
            </a:p>
          </p:txBody>
        </p:sp>
        <p:sp>
          <p:nvSpPr>
            <p:cNvPr name="TextBox 9" id="9"/>
            <p:cNvSpPr txBox="true"/>
            <p:nvPr/>
          </p:nvSpPr>
          <p:spPr>
            <a:xfrm rot="0">
              <a:off x="9262746" y="5269043"/>
              <a:ext cx="708321"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GANTI PIN</a:t>
              </a:r>
            </a:p>
          </p:txBody>
        </p:sp>
        <p:sp>
          <p:nvSpPr>
            <p:cNvPr name="TextBox 10" id="10"/>
            <p:cNvSpPr txBox="true"/>
            <p:nvPr/>
          </p:nvSpPr>
          <p:spPr>
            <a:xfrm rot="0">
              <a:off x="11534346" y="5269043"/>
              <a:ext cx="1265117"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PENARIKAN TUNAI</a:t>
              </a:r>
            </a:p>
          </p:txBody>
        </p:sp>
        <p:sp>
          <p:nvSpPr>
            <p:cNvPr name="TextBox 11" id="11"/>
            <p:cNvSpPr txBox="true"/>
            <p:nvPr/>
          </p:nvSpPr>
          <p:spPr>
            <a:xfrm rot="0">
              <a:off x="12729451" y="926448"/>
              <a:ext cx="303754" cy="293768"/>
            </a:xfrm>
            <a:prstGeom prst="rect">
              <a:avLst/>
            </a:prstGeom>
          </p:spPr>
          <p:txBody>
            <a:bodyPr anchor="t" rtlCol="false" tIns="0" lIns="0" bIns="0" rIns="0">
              <a:spAutoFit/>
            </a:bodyPr>
            <a:lstStyle/>
            <a:p>
              <a:pPr algn="l">
                <a:lnSpc>
                  <a:spcPts val="1812"/>
                </a:lnSpc>
              </a:pPr>
              <a:r>
                <a:rPr lang="en-US" sz="1294">
                  <a:solidFill>
                    <a:srgbClr val="000000"/>
                  </a:solidFill>
                  <a:latin typeface="Bangers"/>
                  <a:ea typeface="Bangers"/>
                  <a:cs typeface="Bangers"/>
                  <a:sym typeface="Bangers"/>
                </a:rPr>
                <a:t>ATM</a:t>
              </a:r>
            </a:p>
          </p:txBody>
        </p:sp>
        <p:sp>
          <p:nvSpPr>
            <p:cNvPr name="TextBox 12" id="12"/>
            <p:cNvSpPr txBox="true"/>
            <p:nvPr/>
          </p:nvSpPr>
          <p:spPr>
            <a:xfrm rot="0">
              <a:off x="14647438" y="6071881"/>
              <a:ext cx="975220"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CARD READER</a:t>
              </a:r>
            </a:p>
          </p:txBody>
        </p:sp>
        <p:sp>
          <p:nvSpPr>
            <p:cNvPr name="TextBox 13" id="13"/>
            <p:cNvSpPr txBox="true"/>
            <p:nvPr/>
          </p:nvSpPr>
          <p:spPr>
            <a:xfrm rot="0">
              <a:off x="15972139" y="4766555"/>
              <a:ext cx="405248"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INPUT</a:t>
              </a:r>
            </a:p>
          </p:txBody>
        </p:sp>
        <p:sp>
          <p:nvSpPr>
            <p:cNvPr name="TextBox 14" id="14"/>
            <p:cNvSpPr txBox="true"/>
            <p:nvPr/>
          </p:nvSpPr>
          <p:spPr>
            <a:xfrm rot="0">
              <a:off x="16972107" y="6071881"/>
              <a:ext cx="556772"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BUTTON</a:t>
              </a:r>
            </a:p>
          </p:txBody>
        </p:sp>
        <p:sp>
          <p:nvSpPr>
            <p:cNvPr name="TextBox 15" id="15"/>
            <p:cNvSpPr txBox="true"/>
            <p:nvPr/>
          </p:nvSpPr>
          <p:spPr>
            <a:xfrm rot="0">
              <a:off x="18633380" y="2782907"/>
              <a:ext cx="456639"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MESIN</a:t>
              </a:r>
            </a:p>
          </p:txBody>
        </p:sp>
        <p:sp>
          <p:nvSpPr>
            <p:cNvPr name="TextBox 16" id="16"/>
            <p:cNvSpPr txBox="true"/>
            <p:nvPr/>
          </p:nvSpPr>
          <p:spPr>
            <a:xfrm rot="0">
              <a:off x="18686400" y="6071881"/>
              <a:ext cx="1115805"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SOUND SYSTEM</a:t>
              </a:r>
            </a:p>
          </p:txBody>
        </p:sp>
        <p:sp>
          <p:nvSpPr>
            <p:cNvPr name="TextBox 17" id="17"/>
            <p:cNvSpPr txBox="true"/>
            <p:nvPr/>
          </p:nvSpPr>
          <p:spPr>
            <a:xfrm rot="0">
              <a:off x="21431025" y="4766555"/>
              <a:ext cx="544034"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OUTPUT</a:t>
              </a:r>
            </a:p>
          </p:txBody>
        </p:sp>
        <p:sp>
          <p:nvSpPr>
            <p:cNvPr name="TextBox 18" id="18"/>
            <p:cNvSpPr txBox="true"/>
            <p:nvPr/>
          </p:nvSpPr>
          <p:spPr>
            <a:xfrm rot="0">
              <a:off x="21335268" y="6071881"/>
              <a:ext cx="739389"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INTERFACE</a:t>
              </a:r>
            </a:p>
          </p:txBody>
        </p:sp>
        <p:sp>
          <p:nvSpPr>
            <p:cNvPr name="TextBox 19" id="19"/>
            <p:cNvSpPr txBox="true"/>
            <p:nvPr/>
          </p:nvSpPr>
          <p:spPr>
            <a:xfrm rot="0">
              <a:off x="21015664" y="7665062"/>
              <a:ext cx="1391408"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HASIL PENGOLAHAN</a:t>
              </a:r>
            </a:p>
          </p:txBody>
        </p:sp>
        <p:sp>
          <p:nvSpPr>
            <p:cNvPr name="TextBox 20" id="20"/>
            <p:cNvSpPr txBox="true"/>
            <p:nvPr/>
          </p:nvSpPr>
          <p:spPr>
            <a:xfrm rot="0">
              <a:off x="23911156" y="6071881"/>
              <a:ext cx="901002" cy="293768"/>
            </a:xfrm>
            <a:prstGeom prst="rect">
              <a:avLst/>
            </a:prstGeom>
          </p:spPr>
          <p:txBody>
            <a:bodyPr anchor="t" rtlCol="false" tIns="0" lIns="0" bIns="0" rIns="0">
              <a:spAutoFit/>
            </a:bodyPr>
            <a:lstStyle/>
            <a:p>
              <a:pPr algn="l">
                <a:lnSpc>
                  <a:spcPts val="1812"/>
                </a:lnSpc>
              </a:pPr>
              <a:r>
                <a:rPr lang="en-US" sz="1294">
                  <a:solidFill>
                    <a:srgbClr val="1A1A1A"/>
                  </a:solidFill>
                  <a:latin typeface="Bangers"/>
                  <a:ea typeface="Bangers"/>
                  <a:cs typeface="Bangers"/>
                  <a:sym typeface="Bangers"/>
                </a:rPr>
                <a:t>SLOT MONEY</a:t>
              </a:r>
            </a:p>
          </p:txBody>
        </p:sp>
        <p:sp>
          <p:nvSpPr>
            <p:cNvPr name="TextBox 21" id="21"/>
            <p:cNvSpPr txBox="true"/>
            <p:nvPr/>
          </p:nvSpPr>
          <p:spPr>
            <a:xfrm rot="0">
              <a:off x="12160961" y="10259908"/>
              <a:ext cx="1634727" cy="233095"/>
            </a:xfrm>
            <a:prstGeom prst="rect">
              <a:avLst/>
            </a:prstGeom>
          </p:spPr>
          <p:txBody>
            <a:bodyPr anchor="t" rtlCol="false" tIns="0" lIns="0" bIns="0" rIns="0">
              <a:spAutoFit/>
            </a:bodyPr>
            <a:lstStyle/>
            <a:p>
              <a:pPr algn="l">
                <a:lnSpc>
                  <a:spcPts val="1450"/>
                </a:lnSpc>
              </a:pPr>
              <a:r>
                <a:rPr lang="en-US" sz="1035">
                  <a:solidFill>
                    <a:srgbClr val="1A1A1A"/>
                  </a:solidFill>
                  <a:latin typeface="Bangers"/>
                  <a:ea typeface="Bangers"/>
                  <a:cs typeface="Bangers"/>
                  <a:sym typeface="Bangers"/>
                </a:rPr>
                <a:t>TERLAKSANANYA TRANSAKSI</a:t>
              </a:r>
            </a:p>
          </p:txBody>
        </p:sp>
        <p:sp>
          <p:nvSpPr>
            <p:cNvPr name="TextBox 22" id="22"/>
            <p:cNvSpPr txBox="true"/>
            <p:nvPr/>
          </p:nvSpPr>
          <p:spPr>
            <a:xfrm rot="0">
              <a:off x="14928000" y="7497075"/>
              <a:ext cx="2535048" cy="233095"/>
            </a:xfrm>
            <a:prstGeom prst="rect">
              <a:avLst/>
            </a:prstGeom>
          </p:spPr>
          <p:txBody>
            <a:bodyPr anchor="t" rtlCol="false" tIns="0" lIns="0" bIns="0" rIns="0">
              <a:spAutoFit/>
            </a:bodyPr>
            <a:lstStyle/>
            <a:p>
              <a:pPr algn="l">
                <a:lnSpc>
                  <a:spcPts val="1450"/>
                </a:lnSpc>
              </a:pPr>
              <a:r>
                <a:rPr lang="en-US" sz="1035">
                  <a:solidFill>
                    <a:srgbClr val="1A1A1A"/>
                  </a:solidFill>
                  <a:latin typeface="Bangers"/>
                  <a:ea typeface="Bangers"/>
                  <a:cs typeface="Bangers"/>
                  <a:sym typeface="Bangers"/>
                </a:rPr>
                <a:t>DATA YANG DIPERLUKAN SELAMA TRANSAKSI</a:t>
              </a:r>
            </a:p>
          </p:txBody>
        </p:sp>
      </p:grpSp>
    </p:spTree>
  </p:cSld>
  <p:clrMapOvr>
    <a:masterClrMapping/>
  </p:clrMapOvr>
  <p:transition spd="slow">
    <p:cover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DAGVf65Mpew</dc:identifier>
  <dcterms:modified xsi:type="dcterms:W3CDTF">2011-08-01T06:04:30Z</dcterms:modified>
  <cp:revision>1</cp:revision>
  <dc:title>PROGRESS REPORT</dc:title>
</cp:coreProperties>
</file>

<file path=docProps/thumbnail.jpeg>
</file>